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0" r:id="rId1"/>
  </p:sldMasterIdLst>
  <p:notesMasterIdLst>
    <p:notesMasterId r:id="rId44"/>
  </p:notesMasterIdLst>
  <p:sldIdLst>
    <p:sldId id="259" r:id="rId2"/>
    <p:sldId id="301" r:id="rId3"/>
    <p:sldId id="264" r:id="rId4"/>
    <p:sldId id="282" r:id="rId5"/>
    <p:sldId id="304" r:id="rId6"/>
    <p:sldId id="305" r:id="rId7"/>
    <p:sldId id="287" r:id="rId8"/>
    <p:sldId id="277" r:id="rId9"/>
    <p:sldId id="279" r:id="rId10"/>
    <p:sldId id="310" r:id="rId11"/>
    <p:sldId id="311" r:id="rId12"/>
    <p:sldId id="307" r:id="rId13"/>
    <p:sldId id="308" r:id="rId14"/>
    <p:sldId id="309" r:id="rId15"/>
    <p:sldId id="278" r:id="rId16"/>
    <p:sldId id="312" r:id="rId17"/>
    <p:sldId id="313" r:id="rId18"/>
    <p:sldId id="319" r:id="rId19"/>
    <p:sldId id="316" r:id="rId20"/>
    <p:sldId id="320" r:id="rId21"/>
    <p:sldId id="321" r:id="rId22"/>
    <p:sldId id="322" r:id="rId23"/>
    <p:sldId id="323" r:id="rId24"/>
    <p:sldId id="325" r:id="rId25"/>
    <p:sldId id="326" r:id="rId26"/>
    <p:sldId id="327" r:id="rId27"/>
    <p:sldId id="328" r:id="rId28"/>
    <p:sldId id="329" r:id="rId29"/>
    <p:sldId id="330" r:id="rId30"/>
    <p:sldId id="331" r:id="rId31"/>
    <p:sldId id="332" r:id="rId32"/>
    <p:sldId id="343" r:id="rId33"/>
    <p:sldId id="344" r:id="rId34"/>
    <p:sldId id="345" r:id="rId35"/>
    <p:sldId id="346" r:id="rId36"/>
    <p:sldId id="335" r:id="rId37"/>
    <p:sldId id="336" r:id="rId38"/>
    <p:sldId id="347" r:id="rId39"/>
    <p:sldId id="337" r:id="rId40"/>
    <p:sldId id="350" r:id="rId41"/>
    <p:sldId id="348" r:id="rId42"/>
    <p:sldId id="349" r:id="rId43"/>
  </p:sldIdLst>
  <p:sldSz cx="14630400" cy="8229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51"/>
    <p:restoredTop sz="85067"/>
  </p:normalViewPr>
  <p:slideViewPr>
    <p:cSldViewPr snapToGrid="0" snapToObjects="1">
      <p:cViewPr varScale="1">
        <p:scale>
          <a:sx n="72" d="100"/>
          <a:sy n="72" d="100"/>
        </p:scale>
        <p:origin x="232" y="192"/>
      </p:cViewPr>
      <p:guideLst/>
    </p:cSldViewPr>
  </p:slideViewPr>
  <p:notesTextViewPr>
    <p:cViewPr>
      <p:scale>
        <a:sx n="1" d="1"/>
        <a:sy n="1" d="1"/>
      </p:scale>
      <p:origin x="0" y="-6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9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edium.com/@sidereal/cnns-architectures-lenet-alexnet-vgg-googlenet-resnet-and-more-666091488df5"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uanlan.zhihu.com/p/2064897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zhihu.com/question/36849284"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08dddd754_34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08dddd754_3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509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4070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hlinkClick r:id="rId3"/>
              </a:rPr>
              <a:t>https://medium.com/@sidereal/cnns-architectures-lenet-alexnet-vgg-googlenet-resnet-and-more-666091488df5</a:t>
            </a:r>
            <a:endParaRPr lang="en-US" dirty="0"/>
          </a:p>
        </p:txBody>
      </p:sp>
    </p:spTree>
    <p:extLst>
      <p:ext uri="{BB962C8B-B14F-4D97-AF65-F5344CB8AC3E}">
        <p14:creationId xmlns:p14="http://schemas.microsoft.com/office/powerpoint/2010/main" val="4293009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a:solidFill>
                  <a:srgbClr val="000000"/>
                </a:solidFill>
                <a:effectLst/>
                <a:latin typeface="Arial"/>
                <a:ea typeface="Arial"/>
                <a:cs typeface="Arial"/>
                <a:sym typeface="Arial"/>
              </a:rPr>
              <a:t>到今天，我们已经有这样的计算能力了。结果就是神经网络成了很多问题的最佳解决途径。</a:t>
            </a:r>
          </a:p>
          <a:p>
            <a:endParaRPr dirty="0"/>
          </a:p>
        </p:txBody>
      </p:sp>
    </p:spTree>
    <p:extLst>
      <p:ext uri="{BB962C8B-B14F-4D97-AF65-F5344CB8AC3E}">
        <p14:creationId xmlns:p14="http://schemas.microsoft.com/office/powerpoint/2010/main" val="3877058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860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5445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3740872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994227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3277219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612046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08dddd754_34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08dddd754_3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a:solidFill>
                  <a:srgbClr val="000000"/>
                </a:solidFill>
                <a:effectLst/>
                <a:latin typeface="Arial"/>
                <a:ea typeface="Arial"/>
                <a:cs typeface="Arial"/>
                <a:sym typeface="Arial"/>
              </a:rPr>
              <a:t>学习是指找到一组模型参数，使得在给定的训练数据样本和对应目标值上的损失函数最 小化。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学习的过程</a:t>
            </a: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随机选取包含数据样本及其目标值的批量，并计算批量损失相对于网络参 数的梯度。随后将网络参数沿着梯度的反方向稍稍移动</a:t>
            </a: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移动距离由学习率指定</a:t>
            </a: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整个学习过程之所以能够实现，是因为神经网络是一系列可微分的张量运算，因此可以 利用求导的链式法则来得到梯度函数，这个函数将当前参数和当前数据批量映射为一个 梯度值。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后续几章你会经常遇到两个关键的概念</a:t>
            </a: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损失和优化器。将数据输入网络之前，你需要 先定义这二者。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损失是在训练过程中需要最小化的量，因此，它应该能够衡量当前任务是否已成功解决。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优化器是使用损失梯度更新参数的具体方式，比如 </a:t>
            </a:r>
            <a:r>
              <a:rPr lang="en-US" sz="1100" b="0" i="0" u="none" strike="noStrike" cap="none" dirty="0" err="1">
                <a:solidFill>
                  <a:srgbClr val="000000"/>
                </a:solidFill>
                <a:effectLst/>
                <a:latin typeface="Arial"/>
                <a:ea typeface="Arial"/>
                <a:cs typeface="Arial"/>
                <a:sym typeface="Arial"/>
              </a:rPr>
              <a:t>RMSProp</a:t>
            </a:r>
            <a:r>
              <a:rPr lang="en-US" sz="1100" b="0" i="0" u="none" strike="noStrike" cap="none" dirty="0">
                <a:solidFill>
                  <a:srgbClr val="000000"/>
                </a:solidFill>
                <a:effectLst/>
                <a:latin typeface="Arial"/>
                <a:ea typeface="Arial"/>
                <a:cs typeface="Arial"/>
                <a:sym typeface="Arial"/>
              </a:rPr>
              <a:t> </a:t>
            </a:r>
            <a:r>
              <a:rPr lang="zh-CN" altLang="en-US" sz="1100" b="0" i="0" u="none" strike="noStrike" cap="none" dirty="0">
                <a:solidFill>
                  <a:srgbClr val="000000"/>
                </a:solidFill>
                <a:effectLst/>
                <a:latin typeface="Arial"/>
                <a:ea typeface="Arial"/>
                <a:cs typeface="Arial"/>
                <a:sym typeface="Arial"/>
              </a:rPr>
              <a:t>优化器、带动量的随机梯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度下降</a:t>
            </a:r>
            <a:r>
              <a:rPr lang="en-US" altLang="zh-CN" sz="1100" b="0" i="0" u="none" strike="noStrike" cap="none" dirty="0">
                <a:solidFill>
                  <a:srgbClr val="000000"/>
                </a:solidFill>
                <a:effectLst/>
                <a:latin typeface="Arial"/>
                <a:ea typeface="Arial"/>
                <a:cs typeface="Arial"/>
                <a:sym typeface="Arial"/>
              </a:rPr>
              <a:t>(</a:t>
            </a:r>
            <a:r>
              <a:rPr lang="en-US" sz="1100" b="0" i="0" u="none" strike="noStrike" cap="none" dirty="0">
                <a:solidFill>
                  <a:srgbClr val="000000"/>
                </a:solidFill>
                <a:effectLst/>
                <a:latin typeface="Arial"/>
                <a:ea typeface="Arial"/>
                <a:cs typeface="Arial"/>
                <a:sym typeface="Arial"/>
              </a:rPr>
              <a:t>SGD)</a:t>
            </a:r>
            <a:r>
              <a:rPr lang="zh-CN" altLang="en-US" sz="1100" b="0" i="0" u="none" strike="noStrike" cap="none">
                <a:solidFill>
                  <a:srgbClr val="000000"/>
                </a:solidFill>
                <a:effectLst/>
                <a:latin typeface="Arial"/>
                <a:ea typeface="Arial"/>
                <a:cs typeface="Arial"/>
                <a:sym typeface="Arial"/>
              </a:rPr>
              <a:t>等。 </a:t>
            </a:r>
            <a:endParaRPr lang="zh-CN" altLang="en-US">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903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2888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数据容器</a:t>
            </a:r>
            <a:endParaRPr dirty="0"/>
          </a:p>
        </p:txBody>
      </p:sp>
    </p:spTree>
    <p:extLst>
      <p:ext uri="{BB962C8B-B14F-4D97-AF65-F5344CB8AC3E}">
        <p14:creationId xmlns:p14="http://schemas.microsoft.com/office/powerpoint/2010/main" val="378009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12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4563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4301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2517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图像张量的形状有两种约定</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通道在后</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channels-last)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的约定</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在 </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TensorFlow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中使用</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和 通道在前</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channels-first)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的约定</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在 </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Theano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中使用</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Google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的 </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TensorFlow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机器学习框架将 颜色深度轴放在最后</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samples, height, width, </a:t>
            </a:r>
            <a:r>
              <a:rPr lang="en-US" sz="1100" b="0" i="0" u="none" strike="noStrike" cap="none" dirty="0" err="1">
                <a:solidFill>
                  <a:srgbClr val="000000"/>
                </a:solidFill>
                <a:effectLst/>
                <a:latin typeface="Microsoft YaHei" panose="020B0503020204020204" pitchFamily="34" charset="-122"/>
                <a:ea typeface="Microsoft YaHei" panose="020B0503020204020204" pitchFamily="34" charset="-122"/>
                <a:cs typeface="Arial"/>
                <a:sym typeface="Arial"/>
              </a:rPr>
              <a:t>color_depth</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与此相反，</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Theano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将图像深度轴放在批量轴之后</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samples, </a:t>
            </a:r>
            <a:r>
              <a:rPr lang="en-US" sz="1100" b="0" i="0" u="none" strike="noStrike" cap="none" dirty="0" err="1">
                <a:solidFill>
                  <a:srgbClr val="000000"/>
                </a:solidFill>
                <a:effectLst/>
                <a:latin typeface="Microsoft YaHei" panose="020B0503020204020204" pitchFamily="34" charset="-122"/>
                <a:ea typeface="Microsoft YaHei" panose="020B0503020204020204" pitchFamily="34" charset="-122"/>
                <a:cs typeface="Arial"/>
                <a:sym typeface="Arial"/>
              </a:rPr>
              <a:t>color_depth</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 height, width)。</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如果采</a:t>
            </a:r>
            <a:b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b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用 </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Theano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约定，前面的两个例子将变成 </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(128, 1, 256, 256)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和 </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(128, 3, 256, 256)</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 </a:t>
            </a:r>
            <a:r>
              <a:rPr lang="en-US" altLang="zh-CN" sz="1100" b="1"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5 </a:t>
            </a:r>
            <a:r>
              <a:rPr lang="en-US" sz="1100" b="0" i="0" u="none" strike="noStrike" cap="none" dirty="0" err="1">
                <a:solidFill>
                  <a:srgbClr val="000000"/>
                </a:solidFill>
                <a:effectLst/>
                <a:latin typeface="Microsoft YaHei" panose="020B0503020204020204" pitchFamily="34" charset="-122"/>
                <a:ea typeface="Microsoft YaHei" panose="020B0503020204020204" pitchFamily="34" charset="-122"/>
                <a:cs typeface="Arial"/>
                <a:sym typeface="Arial"/>
              </a:rPr>
              <a:t>Keras</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框架同时支持这两种格式。 </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1310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24990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11374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100" b="0" i="0" u="none" strike="noStrike" cap="none" dirty="0" err="1">
                <a:solidFill>
                  <a:srgbClr val="000000"/>
                </a:solidFill>
                <a:effectLst/>
                <a:latin typeface="Arial"/>
                <a:ea typeface="Arial"/>
                <a:cs typeface="Arial"/>
                <a:sym typeface="Arial"/>
              </a:rPr>
              <a:t>relu</a:t>
            </a:r>
            <a:r>
              <a:rPr lang="en-US" altLang="zh-CN" sz="1100" b="0" i="0" u="none" strike="noStrike" cap="none" dirty="0">
                <a:solidFill>
                  <a:srgbClr val="000000"/>
                </a:solidFill>
                <a:effectLst/>
                <a:latin typeface="Arial"/>
                <a:ea typeface="Arial"/>
                <a:cs typeface="Arial"/>
                <a:sym typeface="Arial"/>
              </a:rPr>
              <a:t> </a:t>
            </a:r>
            <a:r>
              <a:rPr lang="zh-CN" altLang="en-US" sz="1100" b="0" i="0" u="none" strike="noStrike" cap="none" dirty="0">
                <a:solidFill>
                  <a:srgbClr val="000000"/>
                </a:solidFill>
                <a:effectLst/>
                <a:latin typeface="Arial"/>
                <a:ea typeface="Arial"/>
                <a:cs typeface="Arial"/>
                <a:sym typeface="Arial"/>
              </a:rPr>
              <a:t>运算和加法都是逐元素</a:t>
            </a:r>
            <a:r>
              <a:rPr lang="en-US" altLang="zh-CN" sz="1100" b="0" i="0" u="none" strike="noStrike" cap="none" dirty="0">
                <a:solidFill>
                  <a:srgbClr val="000000"/>
                </a:solidFill>
                <a:effectLst/>
                <a:latin typeface="Arial"/>
                <a:ea typeface="Arial"/>
                <a:cs typeface="Arial"/>
                <a:sym typeface="Arial"/>
              </a:rPr>
              <a:t>(element-wise)</a:t>
            </a:r>
            <a:r>
              <a:rPr lang="zh-CN" altLang="en-US" sz="1100" b="0" i="0" u="none" strike="noStrike" cap="none" dirty="0">
                <a:solidFill>
                  <a:srgbClr val="000000"/>
                </a:solidFill>
                <a:effectLst/>
                <a:latin typeface="Arial"/>
                <a:ea typeface="Arial"/>
                <a:cs typeface="Arial"/>
                <a:sym typeface="Arial"/>
              </a:rPr>
              <a:t>的运算，即该运算独立地应用于张量中的每 个元素，也就是说，这些运算非常适合大规模并行实现 </a:t>
            </a:r>
            <a:endParaRPr lang="zh-CN" alt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a:solidFill>
                  <a:srgbClr val="000000"/>
                </a:solidFill>
                <a:effectLst/>
                <a:latin typeface="Arial"/>
                <a:ea typeface="Arial"/>
                <a:cs typeface="Arial"/>
                <a:sym typeface="Arial"/>
              </a:rPr>
              <a:t>根据同样的方法，你可以实现逐元素的乘法、减法等。</a:t>
            </a:r>
            <a:endParaRPr lang="zh-CN" altLang="en-US" dirty="0"/>
          </a:p>
        </p:txBody>
      </p:sp>
    </p:spTree>
    <p:extLst>
      <p:ext uri="{BB962C8B-B14F-4D97-AF65-F5344CB8AC3E}">
        <p14:creationId xmlns:p14="http://schemas.microsoft.com/office/powerpoint/2010/main" val="1023866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100" b="0" i="0" u="none" strike="noStrike" cap="none" dirty="0" err="1">
                <a:solidFill>
                  <a:srgbClr val="000000"/>
                </a:solidFill>
                <a:effectLst/>
                <a:latin typeface="Arial"/>
                <a:ea typeface="Arial"/>
                <a:cs typeface="Arial"/>
                <a:sym typeface="Arial"/>
              </a:rPr>
              <a:t>relu</a:t>
            </a:r>
            <a:r>
              <a:rPr lang="en-US" altLang="zh-CN" sz="1100" b="0" i="0" u="none" strike="noStrike" cap="none" dirty="0">
                <a:solidFill>
                  <a:srgbClr val="000000"/>
                </a:solidFill>
                <a:effectLst/>
                <a:latin typeface="Arial"/>
                <a:ea typeface="Arial"/>
                <a:cs typeface="Arial"/>
                <a:sym typeface="Arial"/>
              </a:rPr>
              <a:t> </a:t>
            </a:r>
            <a:r>
              <a:rPr lang="zh-CN" altLang="en-US" sz="1100" b="0" i="0" u="none" strike="noStrike" cap="none" dirty="0">
                <a:solidFill>
                  <a:srgbClr val="000000"/>
                </a:solidFill>
                <a:effectLst/>
                <a:latin typeface="Arial"/>
                <a:ea typeface="Arial"/>
                <a:cs typeface="Arial"/>
                <a:sym typeface="Arial"/>
              </a:rPr>
              <a:t>运算和加法都是逐元素</a:t>
            </a:r>
            <a:r>
              <a:rPr lang="en-US" altLang="zh-CN" sz="1100" b="0" i="0" u="none" strike="noStrike" cap="none" dirty="0">
                <a:solidFill>
                  <a:srgbClr val="000000"/>
                </a:solidFill>
                <a:effectLst/>
                <a:latin typeface="Arial"/>
                <a:ea typeface="Arial"/>
                <a:cs typeface="Arial"/>
                <a:sym typeface="Arial"/>
              </a:rPr>
              <a:t>(element-wise)</a:t>
            </a:r>
            <a:r>
              <a:rPr lang="zh-CN" altLang="en-US" sz="1100" b="0" i="0" u="none" strike="noStrike" cap="none" dirty="0">
                <a:solidFill>
                  <a:srgbClr val="000000"/>
                </a:solidFill>
                <a:effectLst/>
                <a:latin typeface="Arial"/>
                <a:ea typeface="Arial"/>
                <a:cs typeface="Arial"/>
                <a:sym typeface="Arial"/>
              </a:rPr>
              <a:t>的运算，即该运算独立地应用于张量中的每 个元素，也就是说，这些运算非常适合大规模并行实现 </a:t>
            </a:r>
            <a:endParaRPr lang="zh-CN" alt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a:solidFill>
                  <a:srgbClr val="000000"/>
                </a:solidFill>
                <a:effectLst/>
                <a:latin typeface="Arial"/>
                <a:ea typeface="Arial"/>
                <a:cs typeface="Arial"/>
                <a:sym typeface="Arial"/>
              </a:rPr>
              <a:t>根据同样的方法，你可以实现逐元素的乘法、减法等。</a:t>
            </a:r>
            <a:endParaRPr lang="zh-CN" altLang="en-US" dirty="0"/>
          </a:p>
        </p:txBody>
      </p:sp>
    </p:spTree>
    <p:extLst>
      <p:ext uri="{BB962C8B-B14F-4D97-AF65-F5344CB8AC3E}">
        <p14:creationId xmlns:p14="http://schemas.microsoft.com/office/powerpoint/2010/main" val="1805680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6853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42560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2960047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典型的机器学习和深度学习问题，包含以下</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个部分：</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1.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模型</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y=𝑓(𝑥)=𝑤𝑥+𝑏 </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是输入数据，</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是模型输出的推理值，</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是模型参数，即用户的训练对象。</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2.</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损失函数</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𝑙𝑜𝑠𝑠</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=𝐿(𝑦, 𝑦_−)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对应的真实值（标签），</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为损失函数输出的损失值。</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优化算法</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：𝑤←𝑤</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+𝛼∗𝑔𝑟𝑎𝑑(𝑤),  𝑏←𝑏+𝛼∗𝑔𝑟𝑎𝑑(𝑏)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(𝑤)</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分别表示当损失值为</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时，模型参数</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各自的梯度值， 𝛼为学习率。</a:t>
            </a:r>
          </a:p>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19585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典型的机器学习和深度学习问题，包含以下</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个部分：</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1.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模型</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y=𝑓(𝑥)=𝑤𝑥+𝑏 </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是输入数据，</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是模型输出的推理值，</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是模型参数，即用户的训练对象。</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2.</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损失函数</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𝑙𝑜𝑠𝑠</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=𝐿(𝑦, 𝑦_−)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对应的真实值（标签），</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为损失函数输出的损失值。</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优化算法</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：𝑤←𝑤</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+𝛼∗𝑔𝑟𝑎𝑑(𝑤),  𝑏←𝑏+𝛼∗𝑔𝑟𝑎𝑑(𝑏)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(𝑤)</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分别表示当损失值为</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时，模型参数</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各自的梯度值， 𝛼为学习率。</a:t>
            </a:r>
          </a:p>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1362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典型的机器学习和深度学习问题，包含以下</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个部分：</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1.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模型</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y=𝑓(𝑥)=𝑤𝑥+𝑏 </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是输入数据，</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是模型输出的推理值，</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是模型参数，即用户的训练对象。</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2.</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损失函数</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𝑙𝑜𝑠𝑠</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=𝐿(𝑦, 𝑦_−)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对应的真实值（标签），</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为损失函数输出的损失值。</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优化算法</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：𝑤←𝑤</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+𝛼∗𝑔𝑟𝑎𝑑(𝑤),  𝑏←𝑏+𝛼∗𝑔𝑟𝑎𝑑(𝑏)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(𝑤)</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分别表示当损失值为</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时，模型参数</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各自的梯度值， 𝛼为学习率。</a:t>
            </a:r>
          </a:p>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5021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典型的机器学习和深度学习问题，包含以下</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个部分：</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1.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模型</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y=𝑓(𝑥)=𝑤𝑥+𝑏 </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是输入数据，</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是模型输出的推理值，</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是模型参数，即用户的训练对象。</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2.</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损失函数</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𝑙𝑜𝑠𝑠</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=𝐿(𝑦, 𝑦_−)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对应的真实值（标签），</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为损失函数输出的损失值。</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优化算法</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：𝑤←𝑤</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+𝛼∗𝑔𝑟𝑎𝑑(𝑤),  𝑏←𝑏+𝛼∗𝑔𝑟𝑎𝑑(𝑏)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(𝑤)</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分别表示当损失值为</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时，模型参数</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各自的梯度值， 𝛼为学习率。</a:t>
            </a:r>
          </a:p>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13609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2674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hlinkClick r:id="rId3"/>
              </a:rPr>
              <a:t>Ref</a:t>
            </a:r>
            <a:r>
              <a:rPr lang="zh-CN" altLang="en-US" dirty="0">
                <a:hlinkClick r:id="rId3"/>
              </a:rPr>
              <a:t>：</a:t>
            </a:r>
            <a:endParaRPr lang="en-US" altLang="zh-CN" dirty="0">
              <a:hlinkClick r:id="rId3"/>
            </a:endParaRPr>
          </a:p>
          <a:p>
            <a:pPr marL="0" lvl="0" indent="0" algn="l" rtl="0">
              <a:spcBef>
                <a:spcPts val="0"/>
              </a:spcBef>
              <a:spcAft>
                <a:spcPts val="0"/>
              </a:spcAft>
              <a:buNone/>
            </a:pPr>
            <a:r>
              <a:rPr lang="en-US" dirty="0">
                <a:hlinkClick r:id="rId4"/>
              </a:rPr>
              <a:t>https://www.zhihu.com/question/36849284</a:t>
            </a:r>
            <a:endParaRPr lang="en-US" altLang="zh-CN" dirty="0">
              <a:hlinkClick r:id="rId3"/>
            </a:endParaRPr>
          </a:p>
          <a:p>
            <a:pPr marL="0" lvl="0" indent="0" algn="l" rtl="0">
              <a:spcBef>
                <a:spcPts val="0"/>
              </a:spcBef>
              <a:spcAft>
                <a:spcPts val="0"/>
              </a:spcAft>
              <a:buNone/>
            </a:pPr>
            <a:r>
              <a:rPr lang="en-US" dirty="0">
                <a:hlinkClick r:id="rId3"/>
              </a:rPr>
              <a:t>https://zhuanlan.zhihu.com/p/20648971</a:t>
            </a:r>
            <a:endParaRPr dirty="0"/>
          </a:p>
        </p:txBody>
      </p:sp>
    </p:spTree>
    <p:extLst>
      <p:ext uri="{BB962C8B-B14F-4D97-AF65-F5344CB8AC3E}">
        <p14:creationId xmlns:p14="http://schemas.microsoft.com/office/powerpoint/2010/main" val="197540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093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584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在</a:t>
            </a:r>
            <a:r>
              <a:rPr lang="en-US" altLang="zh-CN" sz="1100" b="0" i="0" u="none" strike="noStrike" cap="none" dirty="0">
                <a:solidFill>
                  <a:srgbClr val="000000"/>
                </a:solidFill>
                <a:effectLst/>
                <a:latin typeface="Arial"/>
                <a:ea typeface="Arial"/>
                <a:cs typeface="Arial"/>
                <a:sym typeface="Arial"/>
              </a:rPr>
              <a:t>80</a:t>
            </a:r>
            <a:r>
              <a:rPr lang="zh-CN" altLang="en-US" sz="1100" b="0" i="0" u="none" strike="noStrike" cap="none" dirty="0">
                <a:solidFill>
                  <a:srgbClr val="000000"/>
                </a:solidFill>
                <a:effectLst/>
                <a:latin typeface="Arial"/>
                <a:ea typeface="Arial"/>
                <a:cs typeface="Arial"/>
                <a:sym typeface="Arial"/>
              </a:rPr>
              <a:t>、</a:t>
            </a:r>
            <a:r>
              <a:rPr lang="en-US" altLang="zh-CN" sz="1100" b="0" i="0" u="none" strike="noStrike" cap="none" dirty="0">
                <a:solidFill>
                  <a:srgbClr val="000000"/>
                </a:solidFill>
                <a:effectLst/>
                <a:latin typeface="Arial"/>
                <a:ea typeface="Arial"/>
                <a:cs typeface="Arial"/>
                <a:sym typeface="Arial"/>
              </a:rPr>
              <a:t>90</a:t>
            </a:r>
            <a:r>
              <a:rPr lang="zh-CN" altLang="en-US" sz="1100" b="0" i="0" u="none" strike="noStrike" cap="none" dirty="0">
                <a:solidFill>
                  <a:srgbClr val="000000"/>
                </a:solidFill>
                <a:effectLst/>
                <a:latin typeface="Arial"/>
                <a:ea typeface="Arial"/>
                <a:cs typeface="Arial"/>
                <a:sym typeface="Arial"/>
              </a:rPr>
              <a:t>年代，对于很多问题来说，神经网络还不是最好的解决方案，当时训练数据的量、计算力都还不够。所以，人们或者用其他方法，或者用比较浅层的机器学习方法，需要人工进行大量的特征工程。</a:t>
            </a:r>
            <a:endParaRPr dirty="0"/>
          </a:p>
        </p:txBody>
      </p:sp>
    </p:spTree>
    <p:extLst>
      <p:ext uri="{BB962C8B-B14F-4D97-AF65-F5344CB8AC3E}">
        <p14:creationId xmlns:p14="http://schemas.microsoft.com/office/powerpoint/2010/main" val="1767974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在深度学习的历史上，神经网络的方法在</a:t>
            </a:r>
            <a:r>
              <a:rPr lang="en-US" altLang="zh-CN" dirty="0"/>
              <a:t>1980-1990</a:t>
            </a:r>
            <a:r>
              <a:rPr lang="zh-CN" altLang="en-US" dirty="0"/>
              <a:t>年之后开始明显地发挥效力，在数据量、计算力的推动下，用深度学习神经网络的方法使得我们在研究和开发上获得了比其它方法更高的准确率（在图像、语音等领域）。</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90</a:t>
            </a:r>
            <a:r>
              <a:rPr lang="zh-CN" altLang="en-US" dirty="0"/>
              <a:t>年代，我们有了更强大的计算力。</a:t>
            </a:r>
            <a:endParaRPr lang="en-US" altLang="zh-CN" dirty="0"/>
          </a:p>
        </p:txBody>
      </p:sp>
    </p:spTree>
    <p:extLst>
      <p:ext uri="{BB962C8B-B14F-4D97-AF65-F5344CB8AC3E}">
        <p14:creationId xmlns:p14="http://schemas.microsoft.com/office/powerpoint/2010/main" val="2674600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4968-6DEE-5148-ACAA-0BD9B861E3AE}"/>
              </a:ext>
            </a:extLst>
          </p:cNvPr>
          <p:cNvSpPr>
            <a:spLocks noGrp="1"/>
          </p:cNvSpPr>
          <p:nvPr>
            <p:ph type="ctrTitle"/>
          </p:nvPr>
        </p:nvSpPr>
        <p:spPr>
          <a:xfrm>
            <a:off x="1828800" y="1346836"/>
            <a:ext cx="10972800" cy="2865120"/>
          </a:xfrm>
        </p:spPr>
        <p:txBody>
          <a:bodyPr anchor="b"/>
          <a:lstStyle>
            <a:lvl1pPr algn="ctr">
              <a:defRPr sz="7200"/>
            </a:lvl1pPr>
          </a:lstStyle>
          <a:p>
            <a:r>
              <a:rPr lang="en-US" dirty="0"/>
              <a:t>Click to edit Master title style</a:t>
            </a:r>
          </a:p>
        </p:txBody>
      </p:sp>
      <p:sp>
        <p:nvSpPr>
          <p:cNvPr id="3" name="Subtitle 2">
            <a:extLst>
              <a:ext uri="{FF2B5EF4-FFF2-40B4-BE49-F238E27FC236}">
                <a16:creationId xmlns:a16="http://schemas.microsoft.com/office/drawing/2014/main" id="{B64E49AB-D446-C943-BD9B-C0D7CD70B1EC}"/>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edit Master subtitle style</a:t>
            </a:r>
          </a:p>
        </p:txBody>
      </p:sp>
      <p:sp>
        <p:nvSpPr>
          <p:cNvPr id="4" name="Date Placeholder 3">
            <a:extLst>
              <a:ext uri="{FF2B5EF4-FFF2-40B4-BE49-F238E27FC236}">
                <a16:creationId xmlns:a16="http://schemas.microsoft.com/office/drawing/2014/main" id="{9797E214-349B-064C-95FC-517F65807321}"/>
              </a:ext>
            </a:extLst>
          </p:cNvPr>
          <p:cNvSpPr>
            <a:spLocks noGrp="1"/>
          </p:cNvSpPr>
          <p:nvPr>
            <p:ph type="dt" sz="half" idx="10"/>
          </p:nvPr>
        </p:nvSpPr>
        <p:spPr/>
        <p:txBody>
          <a:bodyPr/>
          <a:lstStyle/>
          <a:p>
            <a:fld id="{484F7587-7339-3144-89B3-0693B198E957}" type="datetimeFigureOut">
              <a:rPr lang="en-US" smtClean="0"/>
              <a:t>8/24/19</a:t>
            </a:fld>
            <a:endParaRPr lang="en-US"/>
          </a:p>
        </p:txBody>
      </p:sp>
      <p:sp>
        <p:nvSpPr>
          <p:cNvPr id="5" name="Footer Placeholder 4">
            <a:extLst>
              <a:ext uri="{FF2B5EF4-FFF2-40B4-BE49-F238E27FC236}">
                <a16:creationId xmlns:a16="http://schemas.microsoft.com/office/drawing/2014/main" id="{E8A80CC9-836A-6D4E-8962-A84FEEE04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DE9CC-7DEE-3C4E-9EFD-6169B583A0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4171008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D109-A6DA-3B45-9A1D-8F025CC1D0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5385EE-79AF-0841-ADDD-66E167F365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A673E-B47A-CC48-8251-67D37910E59A}"/>
              </a:ext>
            </a:extLst>
          </p:cNvPr>
          <p:cNvSpPr>
            <a:spLocks noGrp="1"/>
          </p:cNvSpPr>
          <p:nvPr>
            <p:ph type="dt" sz="half" idx="10"/>
          </p:nvPr>
        </p:nvSpPr>
        <p:spPr/>
        <p:txBody>
          <a:bodyPr/>
          <a:lstStyle/>
          <a:p>
            <a:fld id="{484F7587-7339-3144-89B3-0693B198E957}" type="datetimeFigureOut">
              <a:rPr lang="en-US" smtClean="0"/>
              <a:t>8/24/19</a:t>
            </a:fld>
            <a:endParaRPr lang="en-US"/>
          </a:p>
        </p:txBody>
      </p:sp>
      <p:sp>
        <p:nvSpPr>
          <p:cNvPr id="5" name="Footer Placeholder 4">
            <a:extLst>
              <a:ext uri="{FF2B5EF4-FFF2-40B4-BE49-F238E27FC236}">
                <a16:creationId xmlns:a16="http://schemas.microsoft.com/office/drawing/2014/main" id="{E5AC4194-7247-D348-B3B4-C4E6A3B61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8CFAE-441E-8E4B-BC22-23AD71BB64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80703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D129E0-F43A-B948-9B69-2759C6D7AB00}"/>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6BE13B-681C-274F-B810-F809CABD9131}"/>
              </a:ext>
            </a:extLst>
          </p:cNvPr>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524CA-9548-8045-8B43-468A6B25E52B}"/>
              </a:ext>
            </a:extLst>
          </p:cNvPr>
          <p:cNvSpPr>
            <a:spLocks noGrp="1"/>
          </p:cNvSpPr>
          <p:nvPr>
            <p:ph type="dt" sz="half" idx="10"/>
          </p:nvPr>
        </p:nvSpPr>
        <p:spPr/>
        <p:txBody>
          <a:bodyPr/>
          <a:lstStyle/>
          <a:p>
            <a:fld id="{484F7587-7339-3144-89B3-0693B198E957}" type="datetimeFigureOut">
              <a:rPr lang="en-US" smtClean="0"/>
              <a:t>8/24/19</a:t>
            </a:fld>
            <a:endParaRPr lang="en-US"/>
          </a:p>
        </p:txBody>
      </p:sp>
      <p:sp>
        <p:nvSpPr>
          <p:cNvPr id="5" name="Footer Placeholder 4">
            <a:extLst>
              <a:ext uri="{FF2B5EF4-FFF2-40B4-BE49-F238E27FC236}">
                <a16:creationId xmlns:a16="http://schemas.microsoft.com/office/drawing/2014/main" id="{82FF2D90-0961-6E43-A880-499F272DA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DEC87-71AE-2541-9229-C2DCDBED0D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836127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4F42-DBA8-5C42-9B45-7A90E53BA01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7F098D6-8008-1E46-B3C0-0F5190F3FB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A4C5C-5DF3-7D41-9869-BF692094A1B4}"/>
              </a:ext>
            </a:extLst>
          </p:cNvPr>
          <p:cNvSpPr>
            <a:spLocks noGrp="1"/>
          </p:cNvSpPr>
          <p:nvPr>
            <p:ph type="dt" sz="half" idx="10"/>
          </p:nvPr>
        </p:nvSpPr>
        <p:spPr/>
        <p:txBody>
          <a:bodyPr/>
          <a:lstStyle/>
          <a:p>
            <a:fld id="{484F7587-7339-3144-89B3-0693B198E957}" type="datetimeFigureOut">
              <a:rPr lang="en-US" smtClean="0"/>
              <a:t>8/24/19</a:t>
            </a:fld>
            <a:endParaRPr lang="en-US"/>
          </a:p>
        </p:txBody>
      </p:sp>
      <p:sp>
        <p:nvSpPr>
          <p:cNvPr id="5" name="Footer Placeholder 4">
            <a:extLst>
              <a:ext uri="{FF2B5EF4-FFF2-40B4-BE49-F238E27FC236}">
                <a16:creationId xmlns:a16="http://schemas.microsoft.com/office/drawing/2014/main" id="{DB6092BF-26D3-E440-B95C-0E2EDB648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C4D0B-5476-9F40-BEDA-C248EBB200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0595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57FFD-CE82-EB43-A564-0DBADA07A6D7}"/>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EBB3CF16-A909-4F40-8B86-CDCDAA770A7F}"/>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915E9C-0FDC-6C48-AC61-7004908385DD}"/>
              </a:ext>
            </a:extLst>
          </p:cNvPr>
          <p:cNvSpPr>
            <a:spLocks noGrp="1"/>
          </p:cNvSpPr>
          <p:nvPr>
            <p:ph type="dt" sz="half" idx="10"/>
          </p:nvPr>
        </p:nvSpPr>
        <p:spPr/>
        <p:txBody>
          <a:bodyPr/>
          <a:lstStyle/>
          <a:p>
            <a:fld id="{484F7587-7339-3144-89B3-0693B198E957}" type="datetimeFigureOut">
              <a:rPr lang="en-US" smtClean="0"/>
              <a:t>8/24/19</a:t>
            </a:fld>
            <a:endParaRPr lang="en-US"/>
          </a:p>
        </p:txBody>
      </p:sp>
      <p:sp>
        <p:nvSpPr>
          <p:cNvPr id="5" name="Footer Placeholder 4">
            <a:extLst>
              <a:ext uri="{FF2B5EF4-FFF2-40B4-BE49-F238E27FC236}">
                <a16:creationId xmlns:a16="http://schemas.microsoft.com/office/drawing/2014/main" id="{97DC43E2-7905-6847-90B1-3E0AEA6DA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BCAF0-A0C9-F948-BFB0-AEF0BFBCEA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51939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F196-9611-2745-BB84-826F878DBD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FDDC54-616C-824A-86CB-BDFE3BA1A498}"/>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E05EB4-BE31-844F-A5FA-D0D480F4FABD}"/>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0428B7-F2EB-8542-B0C0-D365AEFA5921}"/>
              </a:ext>
            </a:extLst>
          </p:cNvPr>
          <p:cNvSpPr>
            <a:spLocks noGrp="1"/>
          </p:cNvSpPr>
          <p:nvPr>
            <p:ph type="dt" sz="half" idx="10"/>
          </p:nvPr>
        </p:nvSpPr>
        <p:spPr/>
        <p:txBody>
          <a:bodyPr/>
          <a:lstStyle/>
          <a:p>
            <a:fld id="{484F7587-7339-3144-89B3-0693B198E957}" type="datetimeFigureOut">
              <a:rPr lang="en-US" smtClean="0"/>
              <a:t>8/24/19</a:t>
            </a:fld>
            <a:endParaRPr lang="en-US"/>
          </a:p>
        </p:txBody>
      </p:sp>
      <p:sp>
        <p:nvSpPr>
          <p:cNvPr id="6" name="Footer Placeholder 5">
            <a:extLst>
              <a:ext uri="{FF2B5EF4-FFF2-40B4-BE49-F238E27FC236}">
                <a16:creationId xmlns:a16="http://schemas.microsoft.com/office/drawing/2014/main" id="{7E1712CE-73D2-4F4C-B76F-7BE93D850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913FED-0431-CA41-A819-D51934ADE0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273712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B972A-58CE-8D47-90A0-62FF851C57BD}"/>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74588F-AD3A-954F-A6A0-2D9B2C285D02}"/>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a:extLst>
              <a:ext uri="{FF2B5EF4-FFF2-40B4-BE49-F238E27FC236}">
                <a16:creationId xmlns:a16="http://schemas.microsoft.com/office/drawing/2014/main" id="{1F0FA198-54A4-4740-A0A6-69EA225FE4AB}"/>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842A12-4AE7-D34F-8935-B1B759AA6EDE}"/>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a:extLst>
              <a:ext uri="{FF2B5EF4-FFF2-40B4-BE49-F238E27FC236}">
                <a16:creationId xmlns:a16="http://schemas.microsoft.com/office/drawing/2014/main" id="{42B14D28-B248-E740-B3D7-3BDD8D093041}"/>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5B9DA5-1296-564B-8999-517B1A637CAC}"/>
              </a:ext>
            </a:extLst>
          </p:cNvPr>
          <p:cNvSpPr>
            <a:spLocks noGrp="1"/>
          </p:cNvSpPr>
          <p:nvPr>
            <p:ph type="dt" sz="half" idx="10"/>
          </p:nvPr>
        </p:nvSpPr>
        <p:spPr/>
        <p:txBody>
          <a:bodyPr/>
          <a:lstStyle/>
          <a:p>
            <a:fld id="{484F7587-7339-3144-89B3-0693B198E957}" type="datetimeFigureOut">
              <a:rPr lang="en-US" smtClean="0"/>
              <a:t>8/24/19</a:t>
            </a:fld>
            <a:endParaRPr lang="en-US"/>
          </a:p>
        </p:txBody>
      </p:sp>
      <p:sp>
        <p:nvSpPr>
          <p:cNvPr id="8" name="Footer Placeholder 7">
            <a:extLst>
              <a:ext uri="{FF2B5EF4-FFF2-40B4-BE49-F238E27FC236}">
                <a16:creationId xmlns:a16="http://schemas.microsoft.com/office/drawing/2014/main" id="{2416125E-5442-CC48-B9F3-D23B50BC1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96E8B9-7210-9A44-817C-74648E81CA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537961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28B1-1606-8741-940E-AB58AD136C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21A66-4D06-B345-B5E0-EA3597D23EEB}"/>
              </a:ext>
            </a:extLst>
          </p:cNvPr>
          <p:cNvSpPr>
            <a:spLocks noGrp="1"/>
          </p:cNvSpPr>
          <p:nvPr>
            <p:ph type="dt" sz="half" idx="10"/>
          </p:nvPr>
        </p:nvSpPr>
        <p:spPr/>
        <p:txBody>
          <a:bodyPr/>
          <a:lstStyle/>
          <a:p>
            <a:fld id="{484F7587-7339-3144-89B3-0693B198E957}" type="datetimeFigureOut">
              <a:rPr lang="en-US" smtClean="0"/>
              <a:t>8/24/19</a:t>
            </a:fld>
            <a:endParaRPr lang="en-US"/>
          </a:p>
        </p:txBody>
      </p:sp>
      <p:sp>
        <p:nvSpPr>
          <p:cNvPr id="4" name="Footer Placeholder 3">
            <a:extLst>
              <a:ext uri="{FF2B5EF4-FFF2-40B4-BE49-F238E27FC236}">
                <a16:creationId xmlns:a16="http://schemas.microsoft.com/office/drawing/2014/main" id="{949297A4-7C06-114F-89AF-8B1E338F7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85AE34-1CCE-CE44-AB0A-FA674D44C3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114730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946B49-9DFF-E54C-B104-3AC4FFB71AC1}"/>
              </a:ext>
            </a:extLst>
          </p:cNvPr>
          <p:cNvSpPr>
            <a:spLocks noGrp="1"/>
          </p:cNvSpPr>
          <p:nvPr>
            <p:ph type="dt" sz="half" idx="10"/>
          </p:nvPr>
        </p:nvSpPr>
        <p:spPr/>
        <p:txBody>
          <a:bodyPr/>
          <a:lstStyle/>
          <a:p>
            <a:fld id="{484F7587-7339-3144-89B3-0693B198E957}" type="datetimeFigureOut">
              <a:rPr lang="en-US" smtClean="0"/>
              <a:t>8/24/19</a:t>
            </a:fld>
            <a:endParaRPr lang="en-US"/>
          </a:p>
        </p:txBody>
      </p:sp>
      <p:sp>
        <p:nvSpPr>
          <p:cNvPr id="3" name="Footer Placeholder 2">
            <a:extLst>
              <a:ext uri="{FF2B5EF4-FFF2-40B4-BE49-F238E27FC236}">
                <a16:creationId xmlns:a16="http://schemas.microsoft.com/office/drawing/2014/main" id="{80D136C2-86B2-9442-875A-7FFF458B76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B3FBBB-ACC1-F44D-A1A6-D0840CA448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594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BED2-270F-524E-ACC2-19C0653E91B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07480154-AF14-4040-BA03-F382C6E3F44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457294-5468-1A46-851A-8FC0312C37B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49B286D4-E4E2-E347-90AB-B78269D97FA0}"/>
              </a:ext>
            </a:extLst>
          </p:cNvPr>
          <p:cNvSpPr>
            <a:spLocks noGrp="1"/>
          </p:cNvSpPr>
          <p:nvPr>
            <p:ph type="dt" sz="half" idx="10"/>
          </p:nvPr>
        </p:nvSpPr>
        <p:spPr/>
        <p:txBody>
          <a:bodyPr/>
          <a:lstStyle/>
          <a:p>
            <a:fld id="{484F7587-7339-3144-89B3-0693B198E957}" type="datetimeFigureOut">
              <a:rPr lang="en-US" smtClean="0"/>
              <a:t>8/24/19</a:t>
            </a:fld>
            <a:endParaRPr lang="en-US"/>
          </a:p>
        </p:txBody>
      </p:sp>
      <p:sp>
        <p:nvSpPr>
          <p:cNvPr id="6" name="Footer Placeholder 5">
            <a:extLst>
              <a:ext uri="{FF2B5EF4-FFF2-40B4-BE49-F238E27FC236}">
                <a16:creationId xmlns:a16="http://schemas.microsoft.com/office/drawing/2014/main" id="{9102B23C-4524-6745-851E-AEDA2E486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7FDC57-16D9-7741-9AAC-70A4493DF0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771697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E660-3366-AC42-879B-B95C91FF4E5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2D625911-31BA-3342-B22C-E70AF2ACCADA}"/>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0CC9A7B9-B991-6642-96D3-17FF1B38EF0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1B177DA8-6DB1-474E-9C35-F9DF0AE3F978}"/>
              </a:ext>
            </a:extLst>
          </p:cNvPr>
          <p:cNvSpPr>
            <a:spLocks noGrp="1"/>
          </p:cNvSpPr>
          <p:nvPr>
            <p:ph type="dt" sz="half" idx="10"/>
          </p:nvPr>
        </p:nvSpPr>
        <p:spPr/>
        <p:txBody>
          <a:bodyPr/>
          <a:lstStyle/>
          <a:p>
            <a:fld id="{484F7587-7339-3144-89B3-0693B198E957}" type="datetimeFigureOut">
              <a:rPr lang="en-US" smtClean="0"/>
              <a:t>8/24/19</a:t>
            </a:fld>
            <a:endParaRPr lang="en-US"/>
          </a:p>
        </p:txBody>
      </p:sp>
      <p:sp>
        <p:nvSpPr>
          <p:cNvPr id="6" name="Footer Placeholder 5">
            <a:extLst>
              <a:ext uri="{FF2B5EF4-FFF2-40B4-BE49-F238E27FC236}">
                <a16:creationId xmlns:a16="http://schemas.microsoft.com/office/drawing/2014/main" id="{30AA5E48-E575-1D40-AC24-5024FDB0B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394CA0-CAD0-A94C-9A39-8BA043C0A1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4065385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582AEB-5C37-4240-8122-0D3311BC5120}"/>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B5E891-D848-944B-8F1C-5A299D68C69A}"/>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65E5E6F-3F90-5A48-B3E0-62873F606356}"/>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4F7587-7339-3144-89B3-0693B198E957}" type="datetimeFigureOut">
              <a:rPr lang="en-US" smtClean="0"/>
              <a:t>8/24/19</a:t>
            </a:fld>
            <a:endParaRPr lang="en-US"/>
          </a:p>
        </p:txBody>
      </p:sp>
      <p:sp>
        <p:nvSpPr>
          <p:cNvPr id="5" name="Footer Placeholder 4">
            <a:extLst>
              <a:ext uri="{FF2B5EF4-FFF2-40B4-BE49-F238E27FC236}">
                <a16:creationId xmlns:a16="http://schemas.microsoft.com/office/drawing/2014/main" id="{27E04E04-087A-904D-8664-92C42E512F4F}"/>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F2AA3A-B0A1-9743-92F3-C6758A06B1C6}"/>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0362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hf hdr="0" ftr="0" dt="0"/>
  <p:txStyles>
    <p:titleStyle>
      <a:lvl1pPr algn="l" defTabSz="1097280" rtl="0" eaLnBrk="1" latinLnBrk="0" hangingPunct="1">
        <a:lnSpc>
          <a:spcPct val="90000"/>
        </a:lnSpc>
        <a:spcBef>
          <a:spcPct val="0"/>
        </a:spcBef>
        <a:buNone/>
        <a:defRPr sz="528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tiff"/></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9.tiff"/></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4.tiff"/><Relationship Id="rId4" Type="http://schemas.openxmlformats.org/officeDocument/2006/relationships/image" Target="../media/image33.tiff"/></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6.tiff"/></Relationships>
</file>

<file path=ppt/slides/_rels/slide2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3.tiff"/><Relationship Id="rId4" Type="http://schemas.openxmlformats.org/officeDocument/2006/relationships/image" Target="../media/image22.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2.tiff"/></Relationships>
</file>

<file path=ppt/slides/_rels/slide3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3.tiff"/></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2.tiff"/><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2.tiff"/></Relationships>
</file>

<file path=ppt/slides/_rels/slide4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tiff"/><Relationship Id="rId7"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2.tiff"/><Relationship Id="rId10" Type="http://schemas.openxmlformats.org/officeDocument/2006/relationships/image" Target="../media/image62.png"/><Relationship Id="rId4" Type="http://schemas.openxmlformats.org/officeDocument/2006/relationships/image" Target="../media/image51.tiff"/><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7"/>
        <p:cNvGrpSpPr/>
        <p:nvPr/>
      </p:nvGrpSpPr>
      <p:grpSpPr>
        <a:xfrm>
          <a:off x="0" y="0"/>
          <a:ext cx="0" cy="0"/>
          <a:chOff x="0" y="0"/>
          <a:chExt cx="0" cy="0"/>
        </a:xfrm>
      </p:grpSpPr>
      <p:sp>
        <p:nvSpPr>
          <p:cNvPr id="394" name="Google Shape;394;p97"/>
          <p:cNvSpPr txBox="1"/>
          <p:nvPr/>
        </p:nvSpPr>
        <p:spPr>
          <a:xfrm>
            <a:off x="3117136" y="2883493"/>
            <a:ext cx="8396127" cy="95186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zh-CN" altLang="en-US" sz="4800" dirty="0">
                <a:solidFill>
                  <a:srgbClr val="434343"/>
                </a:solidFill>
                <a:latin typeface="Microsoft YaHei" charset="-122"/>
                <a:ea typeface="Microsoft YaHei" charset="-122"/>
                <a:cs typeface="Microsoft YaHei" charset="-122"/>
                <a:sym typeface="Google Sans"/>
              </a:rPr>
              <a:t>第一章</a:t>
            </a:r>
            <a:endParaRPr lang="en-US" altLang="zh-CN" sz="4800" dirty="0">
              <a:solidFill>
                <a:srgbClr val="434343"/>
              </a:solidFill>
              <a:latin typeface="Microsoft YaHei" charset="-122"/>
              <a:ea typeface="Microsoft YaHei" charset="-122"/>
              <a:cs typeface="Microsoft YaHei" charset="-122"/>
              <a:sym typeface="Google Sans"/>
            </a:endParaRPr>
          </a:p>
          <a:p>
            <a:pPr marL="0" lvl="0" indent="0" algn="ctr" rtl="0">
              <a:lnSpc>
                <a:spcPct val="150000"/>
              </a:lnSpc>
              <a:spcBef>
                <a:spcPts val="0"/>
              </a:spcBef>
              <a:spcAft>
                <a:spcPts val="0"/>
              </a:spcAft>
              <a:buNone/>
            </a:pPr>
            <a:r>
              <a:rPr lang="zh-CN" altLang="en-US" sz="4800" dirty="0">
                <a:solidFill>
                  <a:srgbClr val="434343"/>
                </a:solidFill>
                <a:latin typeface="Microsoft YaHei" charset="-122"/>
                <a:ea typeface="Microsoft YaHei" charset="-122"/>
                <a:cs typeface="Microsoft YaHei" charset="-122"/>
                <a:sym typeface="Google Sans"/>
              </a:rPr>
              <a:t>神经网络基础</a:t>
            </a:r>
            <a:endParaRPr lang="en-US" altLang="zh-CN" sz="4800" dirty="0">
              <a:solidFill>
                <a:srgbClr val="434343"/>
              </a:solidFill>
              <a:latin typeface="Microsoft YaHei" charset="-122"/>
              <a:ea typeface="Microsoft YaHei" charset="-122"/>
              <a:cs typeface="Microsoft YaHei" charset="-122"/>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479EAF-D1F1-624F-9C3A-DF13486E42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 name="Picture 2" descr="https://lh6.googleusercontent.com/kyENj1RfsX6Y97WAaXi8tv52ohgnfy5SbSTg-5M1OfVMTJKgiJpUao8SrbyWnLa0Hcf_cLKd6PlnovOAu6dwy8d7Lsn8-CWJIGIYHkJO7OUXUv7zxjAkVpQtUmgtu8akdTREkEheaQg">
            <a:extLst>
              <a:ext uri="{FF2B5EF4-FFF2-40B4-BE49-F238E27FC236}">
                <a16:creationId xmlns:a16="http://schemas.microsoft.com/office/drawing/2014/main" id="{6B69B02D-D1DC-D042-AC52-A80905769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4630400" cy="8229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DEBE12-E76B-BB4F-AC70-19A56316AC38}"/>
              </a:ext>
            </a:extLst>
          </p:cNvPr>
          <p:cNvSpPr txBox="1"/>
          <p:nvPr/>
        </p:nvSpPr>
        <p:spPr>
          <a:xfrm>
            <a:off x="269832" y="7511773"/>
            <a:ext cx="2222147" cy="553998"/>
          </a:xfrm>
          <a:prstGeom prst="rect">
            <a:avLst/>
          </a:prstGeom>
          <a:noFill/>
        </p:spPr>
        <p:txBody>
          <a:bodyPr wrap="square" rtlCol="0">
            <a:spAutoFit/>
          </a:bodyPr>
          <a:lstStyle/>
          <a:p>
            <a:r>
              <a:rPr lang="en-US" sz="3000" b="1" dirty="0">
                <a:solidFill>
                  <a:srgbClr val="FF0000"/>
                </a:solidFill>
              </a:rPr>
              <a:t>Compute</a:t>
            </a:r>
          </a:p>
        </p:txBody>
      </p:sp>
    </p:spTree>
    <p:extLst>
      <p:ext uri="{BB962C8B-B14F-4D97-AF65-F5344CB8AC3E}">
        <p14:creationId xmlns:p14="http://schemas.microsoft.com/office/powerpoint/2010/main" val="1756287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31DB1F-F5B4-4641-9C6A-4CB903D64C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3" name="Picture 2">
            <a:extLst>
              <a:ext uri="{FF2B5EF4-FFF2-40B4-BE49-F238E27FC236}">
                <a16:creationId xmlns:a16="http://schemas.microsoft.com/office/drawing/2014/main" id="{73E5D43C-2BE0-514C-89DA-59C66D538951}"/>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31E1EE12-4446-0244-BF12-899FC6891230}"/>
              </a:ext>
            </a:extLst>
          </p:cNvPr>
          <p:cNvSpPr txBox="1"/>
          <p:nvPr/>
        </p:nvSpPr>
        <p:spPr>
          <a:xfrm>
            <a:off x="927057" y="7627621"/>
            <a:ext cx="1219950" cy="553998"/>
          </a:xfrm>
          <a:prstGeom prst="rect">
            <a:avLst/>
          </a:prstGeom>
          <a:noFill/>
        </p:spPr>
        <p:txBody>
          <a:bodyPr wrap="square" rtlCol="0">
            <a:spAutoFit/>
          </a:bodyPr>
          <a:lstStyle/>
          <a:p>
            <a:r>
              <a:rPr lang="en-US" sz="3000" b="1" dirty="0">
                <a:solidFill>
                  <a:srgbClr val="FF0000"/>
                </a:solidFill>
              </a:rPr>
              <a:t>Data</a:t>
            </a:r>
          </a:p>
        </p:txBody>
      </p:sp>
    </p:spTree>
    <p:extLst>
      <p:ext uri="{BB962C8B-B14F-4D97-AF65-F5344CB8AC3E}">
        <p14:creationId xmlns:p14="http://schemas.microsoft.com/office/powerpoint/2010/main" val="116170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E2FBB7-EBEF-7E49-ADB6-363A631587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3" name="Picture 2">
            <a:extLst>
              <a:ext uri="{FF2B5EF4-FFF2-40B4-BE49-F238E27FC236}">
                <a16:creationId xmlns:a16="http://schemas.microsoft.com/office/drawing/2014/main" id="{E39BC4FB-2791-3B47-AE4E-532FFEF5F7EC}"/>
              </a:ext>
            </a:extLst>
          </p:cNvPr>
          <p:cNvPicPr>
            <a:picLocks noChangeAspect="1"/>
          </p:cNvPicPr>
          <p:nvPr/>
        </p:nvPicPr>
        <p:blipFill>
          <a:blip r:embed="rId2"/>
          <a:stretch>
            <a:fillRect/>
          </a:stretch>
        </p:blipFill>
        <p:spPr>
          <a:xfrm>
            <a:off x="633049" y="1701801"/>
            <a:ext cx="13364303" cy="4825998"/>
          </a:xfrm>
          <a:prstGeom prst="rect">
            <a:avLst/>
          </a:prstGeom>
        </p:spPr>
      </p:pic>
      <p:sp>
        <p:nvSpPr>
          <p:cNvPr id="4" name="Google Shape;450;p102">
            <a:extLst>
              <a:ext uri="{FF2B5EF4-FFF2-40B4-BE49-F238E27FC236}">
                <a16:creationId xmlns:a16="http://schemas.microsoft.com/office/drawing/2014/main" id="{8C6567A0-8CE5-124A-9213-D3B968805935}"/>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IMAGENET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数据集与竞赛</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2923461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E2FBB7-EBEF-7E49-ADB6-363A631587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a:extLst>
              <a:ext uri="{FF2B5EF4-FFF2-40B4-BE49-F238E27FC236}">
                <a16:creationId xmlns:a16="http://schemas.microsoft.com/office/drawing/2014/main" id="{FFFF3721-86EE-B34D-9D16-B2321C585DDA}"/>
              </a:ext>
            </a:extLst>
          </p:cNvPr>
          <p:cNvPicPr>
            <a:picLocks noChangeAspect="1"/>
          </p:cNvPicPr>
          <p:nvPr/>
        </p:nvPicPr>
        <p:blipFill rotWithShape="1">
          <a:blip r:embed="rId2"/>
          <a:srcRect t="5466"/>
          <a:stretch/>
        </p:blipFill>
        <p:spPr>
          <a:xfrm>
            <a:off x="974147" y="1428749"/>
            <a:ext cx="12682106" cy="6228001"/>
          </a:xfrm>
          <a:prstGeom prst="rect">
            <a:avLst/>
          </a:prstGeom>
        </p:spPr>
      </p:pic>
      <p:sp>
        <p:nvSpPr>
          <p:cNvPr id="6" name="Google Shape;450;p102">
            <a:extLst>
              <a:ext uri="{FF2B5EF4-FFF2-40B4-BE49-F238E27FC236}">
                <a16:creationId xmlns:a16="http://schemas.microsoft.com/office/drawing/2014/main" id="{6DEA6115-EB5A-3348-9249-73C8C003BA11}"/>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IMAGENET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分类任务错误率（</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Top</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5</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2508165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E2FBB7-EBEF-7E49-ADB6-363A631587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3">
            <a:extLst>
              <a:ext uri="{FF2B5EF4-FFF2-40B4-BE49-F238E27FC236}">
                <a16:creationId xmlns:a16="http://schemas.microsoft.com/office/drawing/2014/main" id="{5B2C563A-EA86-A24E-B427-D1CC188C4C51}"/>
              </a:ext>
            </a:extLst>
          </p:cNvPr>
          <p:cNvPicPr>
            <a:picLocks noChangeAspect="1"/>
          </p:cNvPicPr>
          <p:nvPr/>
        </p:nvPicPr>
        <p:blipFill>
          <a:blip r:embed="rId3"/>
          <a:stretch>
            <a:fillRect/>
          </a:stretch>
        </p:blipFill>
        <p:spPr>
          <a:xfrm>
            <a:off x="1550607" y="968978"/>
            <a:ext cx="11529187" cy="6291645"/>
          </a:xfrm>
          <a:prstGeom prst="rect">
            <a:avLst/>
          </a:prstGeom>
        </p:spPr>
      </p:pic>
      <p:sp>
        <p:nvSpPr>
          <p:cNvPr id="6" name="Google Shape;450;p102">
            <a:extLst>
              <a:ext uri="{FF2B5EF4-FFF2-40B4-BE49-F238E27FC236}">
                <a16:creationId xmlns:a16="http://schemas.microsoft.com/office/drawing/2014/main" id="{5E298E75-089B-C14C-96D4-E8EBADD52A0B}"/>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IMAGENET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zh-CN" altLang="en-US" sz="360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分类任务 模型</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大小</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968591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 name="Google Shape;450;p102">
            <a:extLst>
              <a:ext uri="{FF2B5EF4-FFF2-40B4-BE49-F238E27FC236}">
                <a16:creationId xmlns:a16="http://schemas.microsoft.com/office/drawing/2014/main" id="{3F4EE897-36D3-5740-ACE5-E39B9C6C426C}"/>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算力和数据增长推动深度学习的繁荣发展</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a16="http://schemas.microsoft.com/office/drawing/2014/main" id="{67B22230-FD00-894E-9964-7052E01F5D08}"/>
              </a:ext>
            </a:extLst>
          </p:cNvPr>
          <p:cNvPicPr>
            <a:picLocks noChangeAspect="1"/>
          </p:cNvPicPr>
          <p:nvPr/>
        </p:nvPicPr>
        <p:blipFill>
          <a:blip r:embed="rId3"/>
          <a:stretch>
            <a:fillRect/>
          </a:stretch>
        </p:blipFill>
        <p:spPr>
          <a:xfrm>
            <a:off x="1505249" y="1634845"/>
            <a:ext cx="10283317" cy="5780892"/>
          </a:xfrm>
          <a:prstGeom prst="rect">
            <a:avLst/>
          </a:prstGeom>
        </p:spPr>
      </p:pic>
      <p:sp>
        <p:nvSpPr>
          <p:cNvPr id="5" name="Rectangle 4">
            <a:extLst>
              <a:ext uri="{FF2B5EF4-FFF2-40B4-BE49-F238E27FC236}">
                <a16:creationId xmlns:a16="http://schemas.microsoft.com/office/drawing/2014/main" id="{141986E1-09E7-794C-8158-36B966691582}"/>
              </a:ext>
            </a:extLst>
          </p:cNvPr>
          <p:cNvSpPr/>
          <p:nvPr/>
        </p:nvSpPr>
        <p:spPr>
          <a:xfrm>
            <a:off x="4329446" y="7892451"/>
            <a:ext cx="5971507" cy="276999"/>
          </a:xfrm>
          <a:prstGeom prst="rect">
            <a:avLst/>
          </a:prstGeom>
        </p:spPr>
        <p:txBody>
          <a:bodyPr wrap="none">
            <a:spAutoFit/>
          </a:bodyPr>
          <a:lstStyle/>
          <a:p>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Jeff</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Dean,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Google</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Brain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Team,</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Building Intelligent Systems with Large Scale Deep Learning</a:t>
            </a:r>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998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928757" y="3522209"/>
            <a:ext cx="9232743" cy="1900800"/>
          </a:xfrm>
          <a:prstGeom prst="rect">
            <a:avLst/>
          </a:prstGeom>
          <a:noFill/>
          <a:ln>
            <a:noFill/>
          </a:ln>
        </p:spPr>
        <p:txBody>
          <a:bodyPr spcFirstLastPara="1" wrap="square" lIns="91425" tIns="91425" rIns="91425" bIns="91425" anchor="t" anchorCtr="0">
            <a:noAutofit/>
          </a:bodyPr>
          <a:lstStyle/>
          <a:p>
            <a:pPr lvl="0" algn="ctr"/>
            <a:r>
              <a:rPr lang="zh-CN" altLang="en-US" sz="4000" dirty="0">
                <a:solidFill>
                  <a:srgbClr val="3C4043"/>
                </a:solidFill>
                <a:latin typeface="Microsoft YaHei" charset="-122"/>
                <a:ea typeface="Microsoft YaHei" charset="-122"/>
                <a:cs typeface="Microsoft YaHei" charset="-122"/>
                <a:sym typeface="Google Sans"/>
              </a:rPr>
              <a:t>神经网络是什么</a:t>
            </a:r>
            <a:endParaRPr lang="zh-CN" altLang="en-US" sz="40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162891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 name="Google Shape;450;p102">
            <a:extLst>
              <a:ext uri="{FF2B5EF4-FFF2-40B4-BE49-F238E27FC236}">
                <a16:creationId xmlns:a16="http://schemas.microsoft.com/office/drawing/2014/main" id="{3F4EE897-36D3-5740-ACE5-E39B9C6C426C}"/>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训练</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a:extLst>
              <a:ext uri="{FF2B5EF4-FFF2-40B4-BE49-F238E27FC236}">
                <a16:creationId xmlns:a16="http://schemas.microsoft.com/office/drawing/2014/main" id="{22017D9B-F2A9-5B4B-B25C-E0BB4403C444}"/>
              </a:ext>
            </a:extLst>
          </p:cNvPr>
          <p:cNvPicPr>
            <a:picLocks noChangeAspect="1"/>
          </p:cNvPicPr>
          <p:nvPr/>
        </p:nvPicPr>
        <p:blipFill>
          <a:blip r:embed="rId3"/>
          <a:stretch>
            <a:fillRect/>
          </a:stretch>
        </p:blipFill>
        <p:spPr>
          <a:xfrm>
            <a:off x="1160030" y="4986049"/>
            <a:ext cx="2309091" cy="2309091"/>
          </a:xfrm>
          <a:prstGeom prst="rect">
            <a:avLst/>
          </a:prstGeom>
        </p:spPr>
      </p:pic>
      <p:pic>
        <p:nvPicPr>
          <p:cNvPr id="4" name="Picture 3">
            <a:extLst>
              <a:ext uri="{FF2B5EF4-FFF2-40B4-BE49-F238E27FC236}">
                <a16:creationId xmlns:a16="http://schemas.microsoft.com/office/drawing/2014/main" id="{4BEC71EB-CE45-1743-B04E-232CCE770A2D}"/>
              </a:ext>
            </a:extLst>
          </p:cNvPr>
          <p:cNvPicPr>
            <a:picLocks noChangeAspect="1"/>
          </p:cNvPicPr>
          <p:nvPr/>
        </p:nvPicPr>
        <p:blipFill>
          <a:blip r:embed="rId4"/>
          <a:stretch>
            <a:fillRect/>
          </a:stretch>
        </p:blipFill>
        <p:spPr>
          <a:xfrm>
            <a:off x="1160030" y="1809506"/>
            <a:ext cx="2309091" cy="1951182"/>
          </a:xfrm>
          <a:prstGeom prst="rect">
            <a:avLst/>
          </a:prstGeom>
        </p:spPr>
      </p:pic>
      <p:pic>
        <p:nvPicPr>
          <p:cNvPr id="7" name="Picture 6">
            <a:extLst>
              <a:ext uri="{FF2B5EF4-FFF2-40B4-BE49-F238E27FC236}">
                <a16:creationId xmlns:a16="http://schemas.microsoft.com/office/drawing/2014/main" id="{B96B8A85-F95E-9B4B-BA22-56C5EA0B780E}"/>
              </a:ext>
            </a:extLst>
          </p:cNvPr>
          <p:cNvPicPr>
            <a:picLocks noChangeAspect="1"/>
          </p:cNvPicPr>
          <p:nvPr/>
        </p:nvPicPr>
        <p:blipFill>
          <a:blip r:embed="rId5"/>
          <a:stretch>
            <a:fillRect/>
          </a:stretch>
        </p:blipFill>
        <p:spPr>
          <a:xfrm>
            <a:off x="1160030" y="3760688"/>
            <a:ext cx="2329227" cy="1728354"/>
          </a:xfrm>
          <a:prstGeom prst="rect">
            <a:avLst/>
          </a:prstGeom>
        </p:spPr>
      </p:pic>
      <p:pic>
        <p:nvPicPr>
          <p:cNvPr id="11" name="Picture 10">
            <a:extLst>
              <a:ext uri="{FF2B5EF4-FFF2-40B4-BE49-F238E27FC236}">
                <a16:creationId xmlns:a16="http://schemas.microsoft.com/office/drawing/2014/main" id="{AE013BD7-FB91-0841-880D-0A5D663ED3FC}"/>
              </a:ext>
            </a:extLst>
          </p:cNvPr>
          <p:cNvPicPr>
            <a:picLocks noChangeAspect="1"/>
          </p:cNvPicPr>
          <p:nvPr/>
        </p:nvPicPr>
        <p:blipFill>
          <a:blip r:embed="rId6"/>
          <a:stretch>
            <a:fillRect/>
          </a:stretch>
        </p:blipFill>
        <p:spPr>
          <a:xfrm>
            <a:off x="4578350" y="3511551"/>
            <a:ext cx="5016500" cy="2463800"/>
          </a:xfrm>
          <a:prstGeom prst="rect">
            <a:avLst/>
          </a:prstGeom>
        </p:spPr>
      </p:pic>
      <p:sp>
        <p:nvSpPr>
          <p:cNvPr id="12" name="Right Arrow 11">
            <a:extLst>
              <a:ext uri="{FF2B5EF4-FFF2-40B4-BE49-F238E27FC236}">
                <a16:creationId xmlns:a16="http://schemas.microsoft.com/office/drawing/2014/main" id="{E7EA31A3-398D-5341-96C2-9C4ACA68B6A1}"/>
              </a:ext>
            </a:extLst>
          </p:cNvPr>
          <p:cNvSpPr/>
          <p:nvPr/>
        </p:nvSpPr>
        <p:spPr>
          <a:xfrm>
            <a:off x="3637722"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135C2CF1-3A15-BB4E-9EA5-1F9988597AC5}"/>
              </a:ext>
            </a:extLst>
          </p:cNvPr>
          <p:cNvSpPr/>
          <p:nvPr/>
        </p:nvSpPr>
        <p:spPr>
          <a:xfrm>
            <a:off x="9614723"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450;p102">
            <a:extLst>
              <a:ext uri="{FF2B5EF4-FFF2-40B4-BE49-F238E27FC236}">
                <a16:creationId xmlns:a16="http://schemas.microsoft.com/office/drawing/2014/main" id="{D0FC5D8B-5352-AC4D-A1B6-9E26B5FA421E}"/>
              </a:ext>
            </a:extLst>
          </p:cNvPr>
          <p:cNvSpPr txBox="1"/>
          <p:nvPr/>
        </p:nvSpPr>
        <p:spPr>
          <a:xfrm>
            <a:off x="12052996"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8" name="Google Shape;450;p102">
            <a:extLst>
              <a:ext uri="{FF2B5EF4-FFF2-40B4-BE49-F238E27FC236}">
                <a16:creationId xmlns:a16="http://schemas.microsoft.com/office/drawing/2014/main" id="{18901609-BE4F-5D45-A56A-C2A3E0D83967}"/>
              </a:ext>
            </a:extLst>
          </p:cNvPr>
          <p:cNvSpPr txBox="1"/>
          <p:nvPr/>
        </p:nvSpPr>
        <p:spPr>
          <a:xfrm>
            <a:off x="10683943"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虎</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9" name="Multiply 18">
            <a:extLst>
              <a:ext uri="{FF2B5EF4-FFF2-40B4-BE49-F238E27FC236}">
                <a16:creationId xmlns:a16="http://schemas.microsoft.com/office/drawing/2014/main" id="{0CD98052-C93E-284F-AC50-6CEAA9B2E796}"/>
              </a:ext>
            </a:extLst>
          </p:cNvPr>
          <p:cNvSpPr/>
          <p:nvPr/>
        </p:nvSpPr>
        <p:spPr>
          <a:xfrm>
            <a:off x="13558837" y="4086226"/>
            <a:ext cx="914400" cy="9144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60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 name="Google Shape;450;p102">
            <a:extLst>
              <a:ext uri="{FF2B5EF4-FFF2-40B4-BE49-F238E27FC236}">
                <a16:creationId xmlns:a16="http://schemas.microsoft.com/office/drawing/2014/main" id="{3F4EE897-36D3-5740-ACE5-E39B9C6C426C}"/>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训练</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a:extLst>
              <a:ext uri="{FF2B5EF4-FFF2-40B4-BE49-F238E27FC236}">
                <a16:creationId xmlns:a16="http://schemas.microsoft.com/office/drawing/2014/main" id="{22017D9B-F2A9-5B4B-B25C-E0BB4403C444}"/>
              </a:ext>
            </a:extLst>
          </p:cNvPr>
          <p:cNvPicPr>
            <a:picLocks noChangeAspect="1"/>
          </p:cNvPicPr>
          <p:nvPr/>
        </p:nvPicPr>
        <p:blipFill>
          <a:blip r:embed="rId3"/>
          <a:stretch>
            <a:fillRect/>
          </a:stretch>
        </p:blipFill>
        <p:spPr>
          <a:xfrm>
            <a:off x="1160030" y="4986049"/>
            <a:ext cx="2309091" cy="2309091"/>
          </a:xfrm>
          <a:prstGeom prst="rect">
            <a:avLst/>
          </a:prstGeom>
        </p:spPr>
      </p:pic>
      <p:pic>
        <p:nvPicPr>
          <p:cNvPr id="4" name="Picture 3">
            <a:extLst>
              <a:ext uri="{FF2B5EF4-FFF2-40B4-BE49-F238E27FC236}">
                <a16:creationId xmlns:a16="http://schemas.microsoft.com/office/drawing/2014/main" id="{4BEC71EB-CE45-1743-B04E-232CCE770A2D}"/>
              </a:ext>
            </a:extLst>
          </p:cNvPr>
          <p:cNvPicPr>
            <a:picLocks noChangeAspect="1"/>
          </p:cNvPicPr>
          <p:nvPr/>
        </p:nvPicPr>
        <p:blipFill>
          <a:blip r:embed="rId4"/>
          <a:stretch>
            <a:fillRect/>
          </a:stretch>
        </p:blipFill>
        <p:spPr>
          <a:xfrm>
            <a:off x="1160030" y="1809506"/>
            <a:ext cx="2309091" cy="1951182"/>
          </a:xfrm>
          <a:prstGeom prst="rect">
            <a:avLst/>
          </a:prstGeom>
        </p:spPr>
      </p:pic>
      <p:pic>
        <p:nvPicPr>
          <p:cNvPr id="7" name="Picture 6">
            <a:extLst>
              <a:ext uri="{FF2B5EF4-FFF2-40B4-BE49-F238E27FC236}">
                <a16:creationId xmlns:a16="http://schemas.microsoft.com/office/drawing/2014/main" id="{B96B8A85-F95E-9B4B-BA22-56C5EA0B780E}"/>
              </a:ext>
            </a:extLst>
          </p:cNvPr>
          <p:cNvPicPr>
            <a:picLocks noChangeAspect="1"/>
          </p:cNvPicPr>
          <p:nvPr/>
        </p:nvPicPr>
        <p:blipFill>
          <a:blip r:embed="rId5"/>
          <a:stretch>
            <a:fillRect/>
          </a:stretch>
        </p:blipFill>
        <p:spPr>
          <a:xfrm>
            <a:off x="1160030" y="3760688"/>
            <a:ext cx="2329227" cy="1728354"/>
          </a:xfrm>
          <a:prstGeom prst="rect">
            <a:avLst/>
          </a:prstGeom>
        </p:spPr>
      </p:pic>
      <p:pic>
        <p:nvPicPr>
          <p:cNvPr id="11" name="Picture 10">
            <a:extLst>
              <a:ext uri="{FF2B5EF4-FFF2-40B4-BE49-F238E27FC236}">
                <a16:creationId xmlns:a16="http://schemas.microsoft.com/office/drawing/2014/main" id="{AE013BD7-FB91-0841-880D-0A5D663ED3FC}"/>
              </a:ext>
            </a:extLst>
          </p:cNvPr>
          <p:cNvPicPr>
            <a:picLocks noChangeAspect="1"/>
          </p:cNvPicPr>
          <p:nvPr/>
        </p:nvPicPr>
        <p:blipFill>
          <a:blip r:embed="rId6"/>
          <a:stretch>
            <a:fillRect/>
          </a:stretch>
        </p:blipFill>
        <p:spPr>
          <a:xfrm>
            <a:off x="4578350" y="3511551"/>
            <a:ext cx="5016500" cy="2463800"/>
          </a:xfrm>
          <a:prstGeom prst="rect">
            <a:avLst/>
          </a:prstGeom>
        </p:spPr>
      </p:pic>
      <p:sp>
        <p:nvSpPr>
          <p:cNvPr id="12" name="Right Arrow 11">
            <a:extLst>
              <a:ext uri="{FF2B5EF4-FFF2-40B4-BE49-F238E27FC236}">
                <a16:creationId xmlns:a16="http://schemas.microsoft.com/office/drawing/2014/main" id="{E7EA31A3-398D-5341-96C2-9C4ACA68B6A1}"/>
              </a:ext>
            </a:extLst>
          </p:cNvPr>
          <p:cNvSpPr/>
          <p:nvPr/>
        </p:nvSpPr>
        <p:spPr>
          <a:xfrm>
            <a:off x="3637722"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135C2CF1-3A15-BB4E-9EA5-1F9988597AC5}"/>
              </a:ext>
            </a:extLst>
          </p:cNvPr>
          <p:cNvSpPr/>
          <p:nvPr/>
        </p:nvSpPr>
        <p:spPr>
          <a:xfrm>
            <a:off x="9614723"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450;p102">
            <a:extLst>
              <a:ext uri="{FF2B5EF4-FFF2-40B4-BE49-F238E27FC236}">
                <a16:creationId xmlns:a16="http://schemas.microsoft.com/office/drawing/2014/main" id="{D0FC5D8B-5352-AC4D-A1B6-9E26B5FA421E}"/>
              </a:ext>
            </a:extLst>
          </p:cNvPr>
          <p:cNvSpPr txBox="1"/>
          <p:nvPr/>
        </p:nvSpPr>
        <p:spPr>
          <a:xfrm>
            <a:off x="12052996"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8" name="Google Shape;450;p102">
            <a:extLst>
              <a:ext uri="{FF2B5EF4-FFF2-40B4-BE49-F238E27FC236}">
                <a16:creationId xmlns:a16="http://schemas.microsoft.com/office/drawing/2014/main" id="{18901609-BE4F-5D45-A56A-C2A3E0D83967}"/>
              </a:ext>
            </a:extLst>
          </p:cNvPr>
          <p:cNvSpPr txBox="1"/>
          <p:nvPr/>
        </p:nvSpPr>
        <p:spPr>
          <a:xfrm>
            <a:off x="10683943"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3" name="Google Shape;450;p102">
            <a:extLst>
              <a:ext uri="{FF2B5EF4-FFF2-40B4-BE49-F238E27FC236}">
                <a16:creationId xmlns:a16="http://schemas.microsoft.com/office/drawing/2014/main" id="{AECF8E7C-F005-D44E-AA62-21E60343853D}"/>
              </a:ext>
            </a:extLst>
          </p:cNvPr>
          <p:cNvSpPr txBox="1"/>
          <p:nvPr/>
        </p:nvSpPr>
        <p:spPr>
          <a:xfrm>
            <a:off x="13193006" y="4149814"/>
            <a:ext cx="1368946"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40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24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2411244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 name="Picture 3">
            <a:extLst>
              <a:ext uri="{FF2B5EF4-FFF2-40B4-BE49-F238E27FC236}">
                <a16:creationId xmlns:a16="http://schemas.microsoft.com/office/drawing/2014/main" id="{4BEC71EB-CE45-1743-B04E-232CCE770A2D}"/>
              </a:ext>
            </a:extLst>
          </p:cNvPr>
          <p:cNvPicPr>
            <a:picLocks noChangeAspect="1"/>
          </p:cNvPicPr>
          <p:nvPr/>
        </p:nvPicPr>
        <p:blipFill>
          <a:blip r:embed="rId3"/>
          <a:stretch>
            <a:fillRect/>
          </a:stretch>
        </p:blipFill>
        <p:spPr>
          <a:xfrm>
            <a:off x="1288618" y="1331903"/>
            <a:ext cx="2309091" cy="1951182"/>
          </a:xfrm>
          <a:prstGeom prst="rect">
            <a:avLst/>
          </a:prstGeom>
        </p:spPr>
      </p:pic>
      <p:pic>
        <p:nvPicPr>
          <p:cNvPr id="7" name="Picture 6">
            <a:extLst>
              <a:ext uri="{FF2B5EF4-FFF2-40B4-BE49-F238E27FC236}">
                <a16:creationId xmlns:a16="http://schemas.microsoft.com/office/drawing/2014/main" id="{B96B8A85-F95E-9B4B-BA22-56C5EA0B780E}"/>
              </a:ext>
            </a:extLst>
          </p:cNvPr>
          <p:cNvPicPr>
            <a:picLocks noChangeAspect="1"/>
          </p:cNvPicPr>
          <p:nvPr/>
        </p:nvPicPr>
        <p:blipFill>
          <a:blip r:embed="rId4"/>
          <a:stretch>
            <a:fillRect/>
          </a:stretch>
        </p:blipFill>
        <p:spPr>
          <a:xfrm>
            <a:off x="1288618" y="2890321"/>
            <a:ext cx="2329227" cy="1728354"/>
          </a:xfrm>
          <a:prstGeom prst="rect">
            <a:avLst/>
          </a:prstGeom>
        </p:spPr>
      </p:pic>
      <p:sp>
        <p:nvSpPr>
          <p:cNvPr id="12" name="Right Arrow 11">
            <a:extLst>
              <a:ext uri="{FF2B5EF4-FFF2-40B4-BE49-F238E27FC236}">
                <a16:creationId xmlns:a16="http://schemas.microsoft.com/office/drawing/2014/main" id="{E7EA31A3-398D-5341-96C2-9C4ACA68B6A1}"/>
              </a:ext>
            </a:extLst>
          </p:cNvPr>
          <p:cNvSpPr/>
          <p:nvPr/>
        </p:nvSpPr>
        <p:spPr>
          <a:xfrm>
            <a:off x="3766310"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A912C6-BBF6-254F-B202-7853BA9CF39D}"/>
              </a:ext>
            </a:extLst>
          </p:cNvPr>
          <p:cNvPicPr>
            <a:picLocks noChangeAspect="1"/>
          </p:cNvPicPr>
          <p:nvPr/>
        </p:nvPicPr>
        <p:blipFill>
          <a:blip r:embed="rId5"/>
          <a:stretch>
            <a:fillRect/>
          </a:stretch>
        </p:blipFill>
        <p:spPr>
          <a:xfrm>
            <a:off x="4792306" y="2692037"/>
            <a:ext cx="4631614" cy="3921658"/>
          </a:xfrm>
          <a:prstGeom prst="rect">
            <a:avLst/>
          </a:prstGeom>
        </p:spPr>
      </p:pic>
      <p:sp>
        <p:nvSpPr>
          <p:cNvPr id="18" name="Google Shape;450;p102">
            <a:extLst>
              <a:ext uri="{FF2B5EF4-FFF2-40B4-BE49-F238E27FC236}">
                <a16:creationId xmlns:a16="http://schemas.microsoft.com/office/drawing/2014/main" id="{704B0C0A-414A-B743-84C2-B415F2C205C1}"/>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训练</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1" name="Google Shape;450;p102">
            <a:extLst>
              <a:ext uri="{FF2B5EF4-FFF2-40B4-BE49-F238E27FC236}">
                <a16:creationId xmlns:a16="http://schemas.microsoft.com/office/drawing/2014/main" id="{44DFE7B6-1CA7-964E-9F89-0D10E9FC621B}"/>
              </a:ext>
            </a:extLst>
          </p:cNvPr>
          <p:cNvSpPr txBox="1"/>
          <p:nvPr/>
        </p:nvSpPr>
        <p:spPr>
          <a:xfrm>
            <a:off x="12720354" y="3466133"/>
            <a:ext cx="1368946"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40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24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3" name="Google Shape;450;p102">
            <a:extLst>
              <a:ext uri="{FF2B5EF4-FFF2-40B4-BE49-F238E27FC236}">
                <a16:creationId xmlns:a16="http://schemas.microsoft.com/office/drawing/2014/main" id="{152BFEB3-1A9C-4745-8520-BFA3DF7DE7A2}"/>
              </a:ext>
            </a:extLst>
          </p:cNvPr>
          <p:cNvSpPr txBox="1"/>
          <p:nvPr/>
        </p:nvSpPr>
        <p:spPr>
          <a:xfrm>
            <a:off x="12720354" y="4700067"/>
            <a:ext cx="1368946"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40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24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4" name="Google Shape;450;p102">
            <a:extLst>
              <a:ext uri="{FF2B5EF4-FFF2-40B4-BE49-F238E27FC236}">
                <a16:creationId xmlns:a16="http://schemas.microsoft.com/office/drawing/2014/main" id="{3B022947-FAC9-3A49-A859-855D222D8442}"/>
              </a:ext>
            </a:extLst>
          </p:cNvPr>
          <p:cNvSpPr txBox="1"/>
          <p:nvPr/>
        </p:nvSpPr>
        <p:spPr>
          <a:xfrm>
            <a:off x="11585136" y="3360391"/>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5" name="Google Shape;450;p102">
            <a:extLst>
              <a:ext uri="{FF2B5EF4-FFF2-40B4-BE49-F238E27FC236}">
                <a16:creationId xmlns:a16="http://schemas.microsoft.com/office/drawing/2014/main" id="{E09CCB0D-18B7-D244-8822-FF1C9F9AA311}"/>
              </a:ext>
            </a:extLst>
          </p:cNvPr>
          <p:cNvSpPr txBox="1"/>
          <p:nvPr/>
        </p:nvSpPr>
        <p:spPr>
          <a:xfrm>
            <a:off x="10216083" y="3360391"/>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9" name="Google Shape;450;p102">
            <a:extLst>
              <a:ext uri="{FF2B5EF4-FFF2-40B4-BE49-F238E27FC236}">
                <a16:creationId xmlns:a16="http://schemas.microsoft.com/office/drawing/2014/main" id="{9522ECCB-0F8F-034A-8FF0-E4D89141E43A}"/>
              </a:ext>
            </a:extLst>
          </p:cNvPr>
          <p:cNvSpPr txBox="1"/>
          <p:nvPr/>
        </p:nvSpPr>
        <p:spPr>
          <a:xfrm>
            <a:off x="11585136" y="4531966"/>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狗</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20" name="Google Shape;450;p102">
            <a:extLst>
              <a:ext uri="{FF2B5EF4-FFF2-40B4-BE49-F238E27FC236}">
                <a16:creationId xmlns:a16="http://schemas.microsoft.com/office/drawing/2014/main" id="{20BC7CE0-D392-1A48-8755-F4E463FBDDBA}"/>
              </a:ext>
            </a:extLst>
          </p:cNvPr>
          <p:cNvSpPr txBox="1"/>
          <p:nvPr/>
        </p:nvSpPr>
        <p:spPr>
          <a:xfrm>
            <a:off x="10216083" y="4531966"/>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狗</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21" name="Right Arrow 20">
            <a:extLst>
              <a:ext uri="{FF2B5EF4-FFF2-40B4-BE49-F238E27FC236}">
                <a16:creationId xmlns:a16="http://schemas.microsoft.com/office/drawing/2014/main" id="{F191159A-8D93-1D4F-B226-2285DD755FB1}"/>
              </a:ext>
            </a:extLst>
          </p:cNvPr>
          <p:cNvSpPr/>
          <p:nvPr/>
        </p:nvSpPr>
        <p:spPr>
          <a:xfrm>
            <a:off x="9495360"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54CA81A-CFAA-864F-9E56-4594F886B43D}"/>
              </a:ext>
            </a:extLst>
          </p:cNvPr>
          <p:cNvPicPr>
            <a:picLocks noChangeAspect="1"/>
          </p:cNvPicPr>
          <p:nvPr/>
        </p:nvPicPr>
        <p:blipFill>
          <a:blip r:embed="rId6"/>
          <a:stretch>
            <a:fillRect/>
          </a:stretch>
        </p:blipFill>
        <p:spPr>
          <a:xfrm>
            <a:off x="1288617" y="4618675"/>
            <a:ext cx="2309091" cy="1619810"/>
          </a:xfrm>
          <a:prstGeom prst="rect">
            <a:avLst/>
          </a:prstGeom>
        </p:spPr>
      </p:pic>
      <p:pic>
        <p:nvPicPr>
          <p:cNvPr id="3" name="Picture 2">
            <a:extLst>
              <a:ext uri="{FF2B5EF4-FFF2-40B4-BE49-F238E27FC236}">
                <a16:creationId xmlns:a16="http://schemas.microsoft.com/office/drawing/2014/main" id="{AF88B3A5-6D71-964B-A329-1834064861D9}"/>
              </a:ext>
            </a:extLst>
          </p:cNvPr>
          <p:cNvPicPr>
            <a:picLocks noChangeAspect="1"/>
          </p:cNvPicPr>
          <p:nvPr/>
        </p:nvPicPr>
        <p:blipFill>
          <a:blip r:embed="rId7"/>
          <a:stretch>
            <a:fillRect/>
          </a:stretch>
        </p:blipFill>
        <p:spPr>
          <a:xfrm>
            <a:off x="1288617" y="6177093"/>
            <a:ext cx="2304754" cy="1793619"/>
          </a:xfrm>
          <a:prstGeom prst="rect">
            <a:avLst/>
          </a:prstGeom>
        </p:spPr>
      </p:pic>
    </p:spTree>
    <p:extLst>
      <p:ext uri="{BB962C8B-B14F-4D97-AF65-F5344CB8AC3E}">
        <p14:creationId xmlns:p14="http://schemas.microsoft.com/office/powerpoint/2010/main" val="431929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 name="Google Shape;450;p102">
            <a:extLst>
              <a:ext uri="{FF2B5EF4-FFF2-40B4-BE49-F238E27FC236}">
                <a16:creationId xmlns:a16="http://schemas.microsoft.com/office/drawing/2014/main" id="{04E7719A-FAE5-AF49-9084-C8058797A849}"/>
              </a:ext>
            </a:extLst>
          </p:cNvPr>
          <p:cNvSpPr txBox="1"/>
          <p:nvPr/>
        </p:nvSpPr>
        <p:spPr>
          <a:xfrm>
            <a:off x="1841578" y="2112064"/>
            <a:ext cx="9232743" cy="5088836"/>
          </a:xfrm>
          <a:prstGeom prst="rect">
            <a:avLst/>
          </a:prstGeom>
          <a:noFill/>
          <a:ln>
            <a:noFill/>
          </a:ln>
        </p:spPr>
        <p:txBody>
          <a:bodyPr spcFirstLastPara="1" wrap="square" lIns="91425" tIns="91425" rIns="91425" bIns="91425" anchor="t" anchorCtr="0">
            <a:noAutofit/>
          </a:bodyPr>
          <a:lstStyle/>
          <a:p>
            <a:pPr marL="571500" lvl="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激荡</a:t>
            </a:r>
            <a:r>
              <a:rPr lang="en-US" altLang="zh-CN" sz="3200" dirty="0">
                <a:solidFill>
                  <a:srgbClr val="3C4043"/>
                </a:solidFill>
                <a:latin typeface="Microsoft YaHei" charset="-122"/>
                <a:ea typeface="Microsoft YaHei" charset="-122"/>
                <a:cs typeface="Microsoft YaHei" charset="-122"/>
                <a:sym typeface="Google Sans"/>
              </a:rPr>
              <a:t>63</a:t>
            </a:r>
            <a:r>
              <a:rPr lang="zh-CN" altLang="en-US" sz="3200" dirty="0">
                <a:solidFill>
                  <a:srgbClr val="3C4043"/>
                </a:solidFill>
                <a:latin typeface="Microsoft YaHei" charset="-122"/>
                <a:ea typeface="Microsoft YaHei" charset="-122"/>
                <a:cs typeface="Microsoft YaHei" charset="-122"/>
                <a:sym typeface="Google Sans"/>
              </a:rPr>
              <a:t>年：人工智能简史</a:t>
            </a:r>
            <a:endParaRPr lang="en-US" altLang="zh-CN" sz="3200" dirty="0">
              <a:solidFill>
                <a:srgbClr val="3C4043"/>
              </a:solidFill>
              <a:latin typeface="Microsoft YaHei" charset="-122"/>
              <a:ea typeface="Microsoft YaHei" charset="-122"/>
              <a:cs typeface="Microsoft YaHei" charset="-122"/>
              <a:sym typeface="Google Sans"/>
            </a:endParaRPr>
          </a:p>
          <a:p>
            <a:pPr marL="571500" lvl="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深度学习凭什么成为主流</a:t>
            </a:r>
            <a:endParaRPr lang="en-US" altLang="zh-CN" sz="3200" dirty="0">
              <a:solidFill>
                <a:srgbClr val="3C4043"/>
              </a:solidFill>
              <a:latin typeface="Microsoft YaHei" charset="-122"/>
              <a:ea typeface="Microsoft YaHei" charset="-122"/>
              <a:cs typeface="Microsoft YaHei" charset="-122"/>
              <a:sym typeface="Google Sans"/>
            </a:endParaRPr>
          </a:p>
          <a:p>
            <a:pPr marL="571500" lvl="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神经网络是什么</a:t>
            </a:r>
            <a:endParaRPr lang="en-US" altLang="zh-CN" sz="3200" dirty="0">
              <a:solidFill>
                <a:srgbClr val="3C4043"/>
              </a:solidFill>
              <a:latin typeface="Microsoft YaHei" charset="-122"/>
              <a:ea typeface="Microsoft YaHei" charset="-122"/>
              <a:cs typeface="Microsoft YaHei" charset="-122"/>
              <a:sym typeface="Google Sans"/>
            </a:endParaRPr>
          </a:p>
          <a:p>
            <a:pPr marL="571500" lvl="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神经网络的数据表示：张量</a:t>
            </a:r>
            <a:endParaRPr lang="en-US" altLang="zh-CN" sz="3200" dirty="0">
              <a:solidFill>
                <a:srgbClr val="3C4043"/>
              </a:solidFill>
              <a:latin typeface="Microsoft YaHei" charset="-122"/>
              <a:ea typeface="Microsoft YaHei" charset="-122"/>
              <a:cs typeface="Microsoft YaHei" charset="-122"/>
              <a:sym typeface="Google Sans"/>
            </a:endParaRPr>
          </a:p>
          <a:p>
            <a:pPr marL="57150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神经网络的计算基础：张量运算</a:t>
            </a:r>
            <a:endParaRPr lang="en-US" altLang="zh-CN" sz="3200" dirty="0">
              <a:solidFill>
                <a:srgbClr val="3C4043"/>
              </a:solidFill>
              <a:latin typeface="Microsoft YaHei" charset="-122"/>
              <a:ea typeface="Microsoft YaHei" charset="-122"/>
              <a:cs typeface="Microsoft YaHei" charset="-122"/>
              <a:sym typeface="Google Sans"/>
            </a:endParaRPr>
          </a:p>
          <a:p>
            <a:pPr marL="57150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神经网络的训练基础：梯度优化</a:t>
            </a:r>
            <a:endParaRPr lang="en-US" altLang="zh-CN" sz="3200" dirty="0">
              <a:solidFill>
                <a:srgbClr val="3C4043"/>
              </a:solidFill>
              <a:latin typeface="Microsoft YaHei" charset="-122"/>
              <a:ea typeface="Microsoft YaHei" charset="-122"/>
              <a:cs typeface="Microsoft YaHei" charset="-122"/>
              <a:sym typeface="Google Sans"/>
            </a:endParaRPr>
          </a:p>
        </p:txBody>
      </p:sp>
      <p:sp>
        <p:nvSpPr>
          <p:cNvPr id="5" name="Google Shape;450;p102">
            <a:extLst>
              <a:ext uri="{FF2B5EF4-FFF2-40B4-BE49-F238E27FC236}">
                <a16:creationId xmlns:a16="http://schemas.microsoft.com/office/drawing/2014/main" id="{6DB4F25D-EC9D-EF44-BEFA-70C7EF571A5E}"/>
              </a:ext>
            </a:extLst>
          </p:cNvPr>
          <p:cNvSpPr txBox="1"/>
          <p:nvPr/>
        </p:nvSpPr>
        <p:spPr>
          <a:xfrm>
            <a:off x="1060528" y="626164"/>
            <a:ext cx="9232743" cy="771315"/>
          </a:xfrm>
          <a:prstGeom prst="rect">
            <a:avLst/>
          </a:prstGeom>
          <a:noFill/>
          <a:ln>
            <a:noFill/>
          </a:ln>
        </p:spPr>
        <p:txBody>
          <a:bodyPr spcFirstLastPara="1" wrap="square" lIns="91425" tIns="91425" rIns="91425" bIns="91425" anchor="t" anchorCtr="0">
            <a:noAutofit/>
          </a:bodyPr>
          <a:lstStyle/>
          <a:p>
            <a:pPr lvl="0"/>
            <a:r>
              <a:rPr lang="zh-CN" altLang="en-US" sz="4000" dirty="0">
                <a:solidFill>
                  <a:srgbClr val="3C4043"/>
                </a:solidFill>
                <a:latin typeface="Microsoft YaHei" charset="-122"/>
                <a:ea typeface="Microsoft YaHei" charset="-122"/>
                <a:cs typeface="Microsoft YaHei" charset="-122"/>
                <a:sym typeface="Google Sans"/>
              </a:rPr>
              <a:t>目录</a:t>
            </a:r>
            <a:endParaRPr lang="en-US" altLang="zh-CN" sz="40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3371551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12" name="Right Arrow 11">
            <a:extLst>
              <a:ext uri="{FF2B5EF4-FFF2-40B4-BE49-F238E27FC236}">
                <a16:creationId xmlns:a16="http://schemas.microsoft.com/office/drawing/2014/main" id="{E7EA31A3-398D-5341-96C2-9C4ACA68B6A1}"/>
              </a:ext>
            </a:extLst>
          </p:cNvPr>
          <p:cNvSpPr/>
          <p:nvPr/>
        </p:nvSpPr>
        <p:spPr>
          <a:xfrm>
            <a:off x="4466398"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A912C6-BBF6-254F-B202-7853BA9CF39D}"/>
              </a:ext>
            </a:extLst>
          </p:cNvPr>
          <p:cNvPicPr>
            <a:picLocks noChangeAspect="1"/>
          </p:cNvPicPr>
          <p:nvPr/>
        </p:nvPicPr>
        <p:blipFill>
          <a:blip r:embed="rId3"/>
          <a:stretch>
            <a:fillRect/>
          </a:stretch>
        </p:blipFill>
        <p:spPr>
          <a:xfrm>
            <a:off x="5492394" y="2692037"/>
            <a:ext cx="4631614" cy="3921658"/>
          </a:xfrm>
          <a:prstGeom prst="rect">
            <a:avLst/>
          </a:prstGeom>
        </p:spPr>
      </p:pic>
      <p:sp>
        <p:nvSpPr>
          <p:cNvPr id="18" name="Google Shape;450;p102">
            <a:extLst>
              <a:ext uri="{FF2B5EF4-FFF2-40B4-BE49-F238E27FC236}">
                <a16:creationId xmlns:a16="http://schemas.microsoft.com/office/drawing/2014/main" id="{704B0C0A-414A-B743-84C2-B415F2C205C1}"/>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推理</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1" name="Google Shape;450;p102">
            <a:extLst>
              <a:ext uri="{FF2B5EF4-FFF2-40B4-BE49-F238E27FC236}">
                <a16:creationId xmlns:a16="http://schemas.microsoft.com/office/drawing/2014/main" id="{44DFE7B6-1CA7-964E-9F89-0D10E9FC621B}"/>
              </a:ext>
            </a:extLst>
          </p:cNvPr>
          <p:cNvSpPr txBox="1"/>
          <p:nvPr/>
        </p:nvSpPr>
        <p:spPr>
          <a:xfrm>
            <a:off x="12177426" y="4134950"/>
            <a:ext cx="1368946"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40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24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5" name="Google Shape;450;p102">
            <a:extLst>
              <a:ext uri="{FF2B5EF4-FFF2-40B4-BE49-F238E27FC236}">
                <a16:creationId xmlns:a16="http://schemas.microsoft.com/office/drawing/2014/main" id="{E09CCB0D-18B7-D244-8822-FF1C9F9AA311}"/>
              </a:ext>
            </a:extLst>
          </p:cNvPr>
          <p:cNvSpPr txBox="1"/>
          <p:nvPr/>
        </p:nvSpPr>
        <p:spPr>
          <a:xfrm>
            <a:off x="11049585" y="4234968"/>
            <a:ext cx="1505841" cy="50848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a16="http://schemas.microsoft.com/office/drawing/2014/main" id="{AC4235CF-EAC8-D345-9B6C-377FB1F94BBF}"/>
              </a:ext>
            </a:extLst>
          </p:cNvPr>
          <p:cNvPicPr>
            <a:picLocks noChangeAspect="1"/>
          </p:cNvPicPr>
          <p:nvPr/>
        </p:nvPicPr>
        <p:blipFill>
          <a:blip r:embed="rId4"/>
          <a:stretch>
            <a:fillRect/>
          </a:stretch>
        </p:blipFill>
        <p:spPr>
          <a:xfrm>
            <a:off x="1386927" y="3698696"/>
            <a:ext cx="2862509" cy="1908340"/>
          </a:xfrm>
          <a:prstGeom prst="rect">
            <a:avLst/>
          </a:prstGeom>
        </p:spPr>
      </p:pic>
      <p:sp>
        <p:nvSpPr>
          <p:cNvPr id="16" name="Right Arrow 15">
            <a:extLst>
              <a:ext uri="{FF2B5EF4-FFF2-40B4-BE49-F238E27FC236}">
                <a16:creationId xmlns:a16="http://schemas.microsoft.com/office/drawing/2014/main" id="{6E1D1F09-D940-BE4A-9243-710229620706}"/>
              </a:ext>
            </a:extLst>
          </p:cNvPr>
          <p:cNvSpPr/>
          <p:nvPr/>
        </p:nvSpPr>
        <p:spPr>
          <a:xfrm>
            <a:off x="10356675"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272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12" name="Right Arrow 11">
            <a:extLst>
              <a:ext uri="{FF2B5EF4-FFF2-40B4-BE49-F238E27FC236}">
                <a16:creationId xmlns:a16="http://schemas.microsoft.com/office/drawing/2014/main" id="{E7EA31A3-398D-5341-96C2-9C4ACA68B6A1}"/>
              </a:ext>
            </a:extLst>
          </p:cNvPr>
          <p:cNvSpPr/>
          <p:nvPr/>
        </p:nvSpPr>
        <p:spPr>
          <a:xfrm>
            <a:off x="4466398"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A912C6-BBF6-254F-B202-7853BA9CF39D}"/>
              </a:ext>
            </a:extLst>
          </p:cNvPr>
          <p:cNvPicPr>
            <a:picLocks noChangeAspect="1"/>
          </p:cNvPicPr>
          <p:nvPr/>
        </p:nvPicPr>
        <p:blipFill>
          <a:blip r:embed="rId3"/>
          <a:stretch>
            <a:fillRect/>
          </a:stretch>
        </p:blipFill>
        <p:spPr>
          <a:xfrm>
            <a:off x="5492394" y="2692037"/>
            <a:ext cx="4631614" cy="3921658"/>
          </a:xfrm>
          <a:prstGeom prst="rect">
            <a:avLst/>
          </a:prstGeom>
        </p:spPr>
      </p:pic>
      <p:sp>
        <p:nvSpPr>
          <p:cNvPr id="18" name="Google Shape;450;p102">
            <a:extLst>
              <a:ext uri="{FF2B5EF4-FFF2-40B4-BE49-F238E27FC236}">
                <a16:creationId xmlns:a16="http://schemas.microsoft.com/office/drawing/2014/main" id="{704B0C0A-414A-B743-84C2-B415F2C205C1}"/>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推理</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5" name="Google Shape;450;p102">
            <a:extLst>
              <a:ext uri="{FF2B5EF4-FFF2-40B4-BE49-F238E27FC236}">
                <a16:creationId xmlns:a16="http://schemas.microsoft.com/office/drawing/2014/main" id="{E09CCB0D-18B7-D244-8822-FF1C9F9AA311}"/>
              </a:ext>
            </a:extLst>
          </p:cNvPr>
          <p:cNvSpPr txBox="1"/>
          <p:nvPr/>
        </p:nvSpPr>
        <p:spPr>
          <a:xfrm>
            <a:off x="11049585" y="4234968"/>
            <a:ext cx="1505841" cy="50848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6" name="Right Arrow 15">
            <a:extLst>
              <a:ext uri="{FF2B5EF4-FFF2-40B4-BE49-F238E27FC236}">
                <a16:creationId xmlns:a16="http://schemas.microsoft.com/office/drawing/2014/main" id="{6E1D1F09-D940-BE4A-9243-710229620706}"/>
              </a:ext>
            </a:extLst>
          </p:cNvPr>
          <p:cNvSpPr/>
          <p:nvPr/>
        </p:nvSpPr>
        <p:spPr>
          <a:xfrm>
            <a:off x="10356675"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915D8F-3131-F54A-B112-252614F7EA2E}"/>
              </a:ext>
            </a:extLst>
          </p:cNvPr>
          <p:cNvPicPr>
            <a:picLocks noChangeAspect="1"/>
          </p:cNvPicPr>
          <p:nvPr/>
        </p:nvPicPr>
        <p:blipFill>
          <a:blip r:embed="rId4"/>
          <a:stretch>
            <a:fillRect/>
          </a:stretch>
        </p:blipFill>
        <p:spPr>
          <a:xfrm>
            <a:off x="1258005" y="3403021"/>
            <a:ext cx="3009900" cy="2247900"/>
          </a:xfrm>
          <a:prstGeom prst="rect">
            <a:avLst/>
          </a:prstGeom>
        </p:spPr>
      </p:pic>
      <p:sp>
        <p:nvSpPr>
          <p:cNvPr id="10" name="Multiply 9">
            <a:extLst>
              <a:ext uri="{FF2B5EF4-FFF2-40B4-BE49-F238E27FC236}">
                <a16:creationId xmlns:a16="http://schemas.microsoft.com/office/drawing/2014/main" id="{F199233C-669F-2441-91D4-E436E7C329DE}"/>
              </a:ext>
            </a:extLst>
          </p:cNvPr>
          <p:cNvSpPr/>
          <p:nvPr/>
        </p:nvSpPr>
        <p:spPr>
          <a:xfrm>
            <a:off x="12555426" y="4086226"/>
            <a:ext cx="914400" cy="9144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843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12" name="Right Arrow 11">
            <a:extLst>
              <a:ext uri="{FF2B5EF4-FFF2-40B4-BE49-F238E27FC236}">
                <a16:creationId xmlns:a16="http://schemas.microsoft.com/office/drawing/2014/main" id="{E7EA31A3-398D-5341-96C2-9C4ACA68B6A1}"/>
              </a:ext>
            </a:extLst>
          </p:cNvPr>
          <p:cNvSpPr/>
          <p:nvPr/>
        </p:nvSpPr>
        <p:spPr>
          <a:xfrm>
            <a:off x="4466398"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A912C6-BBF6-254F-B202-7853BA9CF39D}"/>
              </a:ext>
            </a:extLst>
          </p:cNvPr>
          <p:cNvPicPr>
            <a:picLocks noChangeAspect="1"/>
          </p:cNvPicPr>
          <p:nvPr/>
        </p:nvPicPr>
        <p:blipFill>
          <a:blip r:embed="rId3"/>
          <a:stretch>
            <a:fillRect/>
          </a:stretch>
        </p:blipFill>
        <p:spPr>
          <a:xfrm>
            <a:off x="5492394" y="2692037"/>
            <a:ext cx="4631614" cy="3921658"/>
          </a:xfrm>
          <a:prstGeom prst="rect">
            <a:avLst/>
          </a:prstGeom>
        </p:spPr>
      </p:pic>
      <p:sp>
        <p:nvSpPr>
          <p:cNvPr id="18" name="Google Shape;450;p102">
            <a:extLst>
              <a:ext uri="{FF2B5EF4-FFF2-40B4-BE49-F238E27FC236}">
                <a16:creationId xmlns:a16="http://schemas.microsoft.com/office/drawing/2014/main" id="{704B0C0A-414A-B743-84C2-B415F2C205C1}"/>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推理</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5" name="Google Shape;450;p102">
            <a:extLst>
              <a:ext uri="{FF2B5EF4-FFF2-40B4-BE49-F238E27FC236}">
                <a16:creationId xmlns:a16="http://schemas.microsoft.com/office/drawing/2014/main" id="{E09CCB0D-18B7-D244-8822-FF1C9F9AA311}"/>
              </a:ext>
            </a:extLst>
          </p:cNvPr>
          <p:cNvSpPr txBox="1"/>
          <p:nvPr/>
        </p:nvSpPr>
        <p:spPr>
          <a:xfrm>
            <a:off x="11049585" y="4234968"/>
            <a:ext cx="1505841" cy="50848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6" name="Right Arrow 15">
            <a:extLst>
              <a:ext uri="{FF2B5EF4-FFF2-40B4-BE49-F238E27FC236}">
                <a16:creationId xmlns:a16="http://schemas.microsoft.com/office/drawing/2014/main" id="{6E1D1F09-D940-BE4A-9243-710229620706}"/>
              </a:ext>
            </a:extLst>
          </p:cNvPr>
          <p:cNvSpPr/>
          <p:nvPr/>
        </p:nvSpPr>
        <p:spPr>
          <a:xfrm>
            <a:off x="10356675"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a:extLst>
              <a:ext uri="{FF2B5EF4-FFF2-40B4-BE49-F238E27FC236}">
                <a16:creationId xmlns:a16="http://schemas.microsoft.com/office/drawing/2014/main" id="{F199233C-669F-2441-91D4-E436E7C329DE}"/>
              </a:ext>
            </a:extLst>
          </p:cNvPr>
          <p:cNvSpPr/>
          <p:nvPr/>
        </p:nvSpPr>
        <p:spPr>
          <a:xfrm>
            <a:off x="12555426" y="4086226"/>
            <a:ext cx="914400" cy="9144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906F0EC-1390-D94C-BCDE-0A6E36C08CDC}"/>
              </a:ext>
            </a:extLst>
          </p:cNvPr>
          <p:cNvPicPr>
            <a:picLocks noChangeAspect="1"/>
          </p:cNvPicPr>
          <p:nvPr/>
        </p:nvPicPr>
        <p:blipFill>
          <a:blip r:embed="rId4"/>
          <a:stretch>
            <a:fillRect/>
          </a:stretch>
        </p:blipFill>
        <p:spPr>
          <a:xfrm>
            <a:off x="1183814" y="3472343"/>
            <a:ext cx="3073400" cy="2033733"/>
          </a:xfrm>
          <a:prstGeom prst="rect">
            <a:avLst/>
          </a:prstGeom>
        </p:spPr>
      </p:pic>
    </p:spTree>
    <p:extLst>
      <p:ext uri="{BB962C8B-B14F-4D97-AF65-F5344CB8AC3E}">
        <p14:creationId xmlns:p14="http://schemas.microsoft.com/office/powerpoint/2010/main" val="45283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61D3AD-18C0-0F42-B7D7-A4402888D2B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450;p102">
            <a:extLst>
              <a:ext uri="{FF2B5EF4-FFF2-40B4-BE49-F238E27FC236}">
                <a16:creationId xmlns:a16="http://schemas.microsoft.com/office/drawing/2014/main" id="{C707A0EF-0B1D-8E4C-ACC0-A8FF5A8B74D8}"/>
              </a:ext>
            </a:extLst>
          </p:cNvPr>
          <p:cNvSpPr txBox="1"/>
          <p:nvPr/>
        </p:nvSpPr>
        <p:spPr>
          <a:xfrm>
            <a:off x="2928757" y="3522209"/>
            <a:ext cx="9232743" cy="1900800"/>
          </a:xfrm>
          <a:prstGeom prst="rect">
            <a:avLst/>
          </a:prstGeom>
          <a:noFill/>
          <a:ln>
            <a:noFill/>
          </a:ln>
        </p:spPr>
        <p:txBody>
          <a:bodyPr spcFirstLastPara="1" wrap="square" lIns="91425" tIns="91425" rIns="91425" bIns="91425" anchor="t" anchorCtr="0">
            <a:noAutofit/>
          </a:bodyPr>
          <a:lstStyle/>
          <a:p>
            <a:pPr lvl="0" algn="ctr"/>
            <a:r>
              <a:rPr lang="zh-CN" altLang="en-US" sz="40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神经网络的数据表示：张量</a:t>
            </a:r>
          </a:p>
        </p:txBody>
      </p:sp>
    </p:spTree>
    <p:extLst>
      <p:ext uri="{BB962C8B-B14F-4D97-AF65-F5344CB8AC3E}">
        <p14:creationId xmlns:p14="http://schemas.microsoft.com/office/powerpoint/2010/main" val="3849059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10" name="Google Shape;450;p102">
            <a:extLst>
              <a:ext uri="{FF2B5EF4-FFF2-40B4-BE49-F238E27FC236}">
                <a16:creationId xmlns:a16="http://schemas.microsoft.com/office/drawing/2014/main" id="{3DCE4752-1FA9-BC48-B23C-B425DF6508D6}"/>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graphicFrame>
        <p:nvGraphicFramePr>
          <p:cNvPr id="7" name="Table 6">
            <a:extLst>
              <a:ext uri="{FF2B5EF4-FFF2-40B4-BE49-F238E27FC236}">
                <a16:creationId xmlns:a16="http://schemas.microsoft.com/office/drawing/2014/main" id="{7A32B960-55F2-3D48-B3BA-0F7074998E0E}"/>
              </a:ext>
            </a:extLst>
          </p:cNvPr>
          <p:cNvGraphicFramePr>
            <a:graphicFrameLocks noGrp="1"/>
          </p:cNvGraphicFramePr>
          <p:nvPr>
            <p:extLst>
              <p:ext uri="{D42A27DB-BD31-4B8C-83A1-F6EECF244321}">
                <p14:modId xmlns:p14="http://schemas.microsoft.com/office/powerpoint/2010/main" val="792586021"/>
              </p:ext>
            </p:extLst>
          </p:nvPr>
        </p:nvGraphicFramePr>
        <p:xfrm>
          <a:off x="2283844" y="2862799"/>
          <a:ext cx="7813029" cy="2358726"/>
        </p:xfrm>
        <a:graphic>
          <a:graphicData uri="http://schemas.openxmlformats.org/drawingml/2006/table">
            <a:tbl>
              <a:tblPr firstRow="1" bandRow="1">
                <a:tableStyleId>{21E4AEA4-8DFA-4A89-87EB-49C32662AFE0}</a:tableStyleId>
              </a:tblPr>
              <a:tblGrid>
                <a:gridCol w="1447115">
                  <a:extLst>
                    <a:ext uri="{9D8B030D-6E8A-4147-A177-3AD203B41FA5}">
                      <a16:colId xmlns:a16="http://schemas.microsoft.com/office/drawing/2014/main" val="20000"/>
                    </a:ext>
                  </a:extLst>
                </a:gridCol>
                <a:gridCol w="1669636">
                  <a:extLst>
                    <a:ext uri="{9D8B030D-6E8A-4147-A177-3AD203B41FA5}">
                      <a16:colId xmlns:a16="http://schemas.microsoft.com/office/drawing/2014/main" val="20001"/>
                    </a:ext>
                  </a:extLst>
                </a:gridCol>
                <a:gridCol w="4696278">
                  <a:extLst>
                    <a:ext uri="{9D8B030D-6E8A-4147-A177-3AD203B41FA5}">
                      <a16:colId xmlns:a16="http://schemas.microsoft.com/office/drawing/2014/main" val="20002"/>
                    </a:ext>
                  </a:extLst>
                </a:gridCol>
              </a:tblGrid>
              <a:tr h="393121">
                <a:tc>
                  <a:txBody>
                    <a:bodyPr/>
                    <a:lstStyle/>
                    <a:p>
                      <a:pPr algn="l" fontAlgn="b"/>
                      <a:r>
                        <a:rPr lang="zh-CN" altLang="en-US" sz="1700" b="1" u="none" strike="noStrike" kern="1200" dirty="0">
                          <a:solidFill>
                            <a:schemeClr val="lt1"/>
                          </a:solidFill>
                          <a:effectLst/>
                          <a:latin typeface="+mn-lt"/>
                          <a:ea typeface="+mn-ea"/>
                          <a:cs typeface="+mn-cs"/>
                        </a:rPr>
                        <a:t>阶（</a:t>
                      </a:r>
                      <a:r>
                        <a:rPr lang="en-US" altLang="zh-CN" sz="1700" b="1" u="none" strike="noStrike" kern="1200" dirty="0">
                          <a:solidFill>
                            <a:schemeClr val="lt1"/>
                          </a:solidFill>
                          <a:effectLst/>
                          <a:latin typeface="+mn-lt"/>
                          <a:ea typeface="+mn-ea"/>
                          <a:cs typeface="+mn-cs"/>
                        </a:rPr>
                        <a:t>Dim</a:t>
                      </a:r>
                      <a:r>
                        <a:rPr lang="zh-CN" altLang="en-US" sz="1700" b="1" u="none" strike="noStrike" kern="1200" dirty="0">
                          <a:solidFill>
                            <a:schemeClr val="lt1"/>
                          </a:solidFill>
                          <a:effectLst/>
                          <a:latin typeface="+mn-lt"/>
                          <a:ea typeface="+mn-ea"/>
                          <a:cs typeface="+mn-cs"/>
                        </a:rPr>
                        <a:t>）</a:t>
                      </a:r>
                    </a:p>
                  </a:txBody>
                  <a:tcPr marL="13463" marR="13463" marT="13463" marB="0" anchor="b"/>
                </a:tc>
                <a:tc>
                  <a:txBody>
                    <a:bodyPr/>
                    <a:lstStyle/>
                    <a:p>
                      <a:pPr algn="l" fontAlgn="b"/>
                      <a:r>
                        <a:rPr lang="zh-CN" altLang="en-US" sz="1700" b="1" u="none" strike="noStrike" dirty="0">
                          <a:effectLst/>
                        </a:rPr>
                        <a:t>数据实体</a:t>
                      </a:r>
                      <a:endParaRPr lang="zh-CN" altLang="en-US" sz="1700" b="1" i="0" u="none" strike="noStrike" dirty="0">
                        <a:solidFill>
                          <a:srgbClr val="333333"/>
                        </a:solidFill>
                        <a:effectLst/>
                        <a:latin typeface="Times New Roman" panose="02020603050405020304" pitchFamily="18" charset="0"/>
                        <a:cs typeface="Times New Roman" panose="02020603050405020304" pitchFamily="18" charset="0"/>
                      </a:endParaRPr>
                    </a:p>
                  </a:txBody>
                  <a:tcPr marL="13463" marR="13463" marT="13463" marB="0" anchor="b"/>
                </a:tc>
                <a:tc>
                  <a:txBody>
                    <a:bodyPr/>
                    <a:lstStyle/>
                    <a:p>
                      <a:pPr algn="l" fontAlgn="b"/>
                      <a:r>
                        <a:rPr lang="en-US" sz="1700" b="1" u="none" strike="noStrike" dirty="0">
                          <a:effectLst/>
                        </a:rPr>
                        <a:t>Python 样例</a:t>
                      </a:r>
                      <a:endParaRPr lang="en-US" sz="1700" b="1" i="0" u="none" strike="noStrike" dirty="0">
                        <a:solidFill>
                          <a:srgbClr val="333333"/>
                        </a:solidFill>
                        <a:effectLst/>
                        <a:latin typeface="Times New Roman" panose="02020603050405020304" pitchFamily="18" charset="0"/>
                        <a:cs typeface="Times New Roman" panose="02020603050405020304" pitchFamily="18" charset="0"/>
                      </a:endParaRPr>
                    </a:p>
                  </a:txBody>
                  <a:tcPr marL="13463" marR="13463" marT="13463" marB="0" anchor="b"/>
                </a:tc>
                <a:extLst>
                  <a:ext uri="{0D108BD9-81ED-4DB2-BD59-A6C34878D82A}">
                    <a16:rowId xmlns:a16="http://schemas.microsoft.com/office/drawing/2014/main" val="10000"/>
                  </a:ext>
                </a:extLst>
              </a:tr>
              <a:tr h="393121">
                <a:tc>
                  <a:txBody>
                    <a:bodyPr/>
                    <a:lstStyle/>
                    <a:p>
                      <a:pPr algn="l" fontAlgn="b"/>
                      <a:r>
                        <a:rPr lang="en-US" sz="1700" u="none" strike="noStrike" kern="1200">
                          <a:effectLst/>
                        </a:rPr>
                        <a:t>0</a:t>
                      </a:r>
                      <a:endParaRPr 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zh-CN" altLang="en-US" sz="1700" u="none" strike="noStrike" kern="1200">
                          <a:effectLst/>
                        </a:rPr>
                        <a:t>标量</a:t>
                      </a:r>
                      <a:endParaRPr lang="zh-CN" alt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en-US" sz="1700" u="none" strike="noStrike" kern="1200">
                          <a:effectLst/>
                        </a:rPr>
                        <a:t>scalar = 1</a:t>
                      </a:r>
                      <a:endParaRPr 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extLst>
                  <a:ext uri="{0D108BD9-81ED-4DB2-BD59-A6C34878D82A}">
                    <a16:rowId xmlns:a16="http://schemas.microsoft.com/office/drawing/2014/main" val="10001"/>
                  </a:ext>
                </a:extLst>
              </a:tr>
              <a:tr h="393121">
                <a:tc>
                  <a:txBody>
                    <a:bodyPr/>
                    <a:lstStyle/>
                    <a:p>
                      <a:pPr algn="l" fontAlgn="b"/>
                      <a:r>
                        <a:rPr lang="en-US" sz="1700" u="none" strike="noStrike" kern="1200">
                          <a:effectLst/>
                        </a:rPr>
                        <a:t>1</a:t>
                      </a:r>
                      <a:endParaRPr 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zh-TW" altLang="en-US" sz="1700" u="none" strike="noStrike" kern="1200">
                          <a:effectLst/>
                        </a:rPr>
                        <a:t>向量</a:t>
                      </a:r>
                      <a:endParaRPr lang="zh-TW" alt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pt-BR" sz="1700" u="none" strike="noStrike" kern="1200">
                          <a:effectLst/>
                        </a:rPr>
                        <a:t>vector = [1, 2, 3]</a:t>
                      </a:r>
                      <a:endParaRPr lang="pt-BR"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extLst>
                  <a:ext uri="{0D108BD9-81ED-4DB2-BD59-A6C34878D82A}">
                    <a16:rowId xmlns:a16="http://schemas.microsoft.com/office/drawing/2014/main" val="10002"/>
                  </a:ext>
                </a:extLst>
              </a:tr>
              <a:tr h="393121">
                <a:tc>
                  <a:txBody>
                    <a:bodyPr/>
                    <a:lstStyle/>
                    <a:p>
                      <a:pPr algn="l" fontAlgn="b"/>
                      <a:r>
                        <a:rPr lang="is-IS" sz="1700" u="none" strike="noStrike" kern="1200">
                          <a:effectLst/>
                        </a:rPr>
                        <a:t>2</a:t>
                      </a:r>
                      <a:endParaRPr lang="is-I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zh-CN" altLang="en-US" sz="1700" u="none" strike="noStrike" kern="1200">
                          <a:effectLst/>
                        </a:rPr>
                        <a:t>矩阵（数据表）</a:t>
                      </a:r>
                      <a:endParaRPr lang="zh-CN" alt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pt-BR" sz="1700" u="none" strike="noStrike" kern="1200">
                          <a:effectLst/>
                        </a:rPr>
                        <a:t>matrix = [[1, 2, 3], [4, 5, 6], [7, 8, 9]]</a:t>
                      </a:r>
                      <a:endParaRPr lang="pt-BR"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extLst>
                  <a:ext uri="{0D108BD9-81ED-4DB2-BD59-A6C34878D82A}">
                    <a16:rowId xmlns:a16="http://schemas.microsoft.com/office/drawing/2014/main" val="10003"/>
                  </a:ext>
                </a:extLst>
              </a:tr>
              <a:tr h="393121">
                <a:tc>
                  <a:txBody>
                    <a:bodyPr/>
                    <a:lstStyle/>
                    <a:p>
                      <a:pPr algn="l" fontAlgn="b"/>
                      <a:r>
                        <a:rPr lang="en-US" sz="1700" u="none" strike="noStrike" kern="1200">
                          <a:effectLst/>
                        </a:rPr>
                        <a:t>3</a:t>
                      </a:r>
                      <a:endParaRPr 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zh-CN" altLang="en-US" sz="1700" u="none" strike="noStrike" kern="1200">
                          <a:effectLst/>
                        </a:rPr>
                        <a:t>数据立方</a:t>
                      </a:r>
                      <a:endParaRPr lang="zh-CN" alt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pt-BR" sz="1700" u="none" strike="noStrike" kern="1200" dirty="0">
                          <a:effectLst/>
                        </a:rPr>
                        <a:t>tensor = [[[1], [2], [3]], [[4], [5], [6]], [[7], [8], [9]]</a:t>
                      </a:r>
                      <a:r>
                        <a:rPr lang="en-US" altLang="zh-CN" sz="1700" u="none" strike="noStrike" kern="1200" dirty="0">
                          <a:effectLst/>
                        </a:rPr>
                        <a:t>,</a:t>
                      </a:r>
                      <a:r>
                        <a:rPr lang="is-IS" altLang="zh-CN" sz="1700" u="none" strike="noStrike" kern="1200" dirty="0">
                          <a:effectLst/>
                        </a:rPr>
                        <a:t>…</a:t>
                      </a:r>
                      <a:r>
                        <a:rPr lang="pt-BR" sz="1700" u="none" strike="noStrike" kern="1200" dirty="0">
                          <a:effectLst/>
                        </a:rPr>
                        <a:t>]</a:t>
                      </a:r>
                      <a:endParaRPr lang="pt-BR" sz="1700" b="0" i="0" u="none" strike="noStrike" kern="1200" dirty="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extLst>
                  <a:ext uri="{0D108BD9-81ED-4DB2-BD59-A6C34878D82A}">
                    <a16:rowId xmlns:a16="http://schemas.microsoft.com/office/drawing/2014/main" val="10004"/>
                  </a:ext>
                </a:extLst>
              </a:tr>
              <a:tr h="393121">
                <a:tc>
                  <a:txBody>
                    <a:bodyPr/>
                    <a:lstStyle/>
                    <a:p>
                      <a:pPr algn="l" fontAlgn="b"/>
                      <a:r>
                        <a:rPr lang="en-US" sz="1700" u="none" strike="noStrike" kern="1200">
                          <a:effectLst/>
                        </a:rPr>
                        <a:t>n</a:t>
                      </a:r>
                      <a:endParaRPr 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en-US" altLang="zh-CN" sz="1700" u="none" strike="noStrike" kern="1200">
                          <a:effectLst/>
                        </a:rPr>
                        <a:t>n</a:t>
                      </a:r>
                      <a:r>
                        <a:rPr lang="zh-CN" altLang="en-US" sz="1700" u="none" strike="noStrike" kern="1200">
                          <a:effectLst/>
                        </a:rPr>
                        <a:t>阶张量</a:t>
                      </a:r>
                      <a:endParaRPr lang="zh-CN" alt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en-US" sz="1700" u="none" strike="noStrike" kern="1200" dirty="0">
                          <a:effectLst/>
                        </a:rPr>
                        <a:t>....</a:t>
                      </a:r>
                      <a:endParaRPr lang="en-US" sz="1700" b="0" i="0" u="none" strike="noStrike" kern="1200" dirty="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extLst>
                  <a:ext uri="{0D108BD9-81ED-4DB2-BD59-A6C34878D82A}">
                    <a16:rowId xmlns:a16="http://schemas.microsoft.com/office/drawing/2014/main" val="10005"/>
                  </a:ext>
                </a:extLst>
              </a:tr>
            </a:tbl>
          </a:graphicData>
        </a:graphic>
      </p:graphicFrame>
      <p:sp>
        <p:nvSpPr>
          <p:cNvPr id="8" name="Right Arrow 7">
            <a:extLst>
              <a:ext uri="{FF2B5EF4-FFF2-40B4-BE49-F238E27FC236}">
                <a16:creationId xmlns:a16="http://schemas.microsoft.com/office/drawing/2014/main" id="{04F211B9-FCE8-2D48-8F17-807F990AE056}"/>
              </a:ext>
            </a:extLst>
          </p:cNvPr>
          <p:cNvSpPr/>
          <p:nvPr/>
        </p:nvSpPr>
        <p:spPr>
          <a:xfrm>
            <a:off x="9307749" y="4949721"/>
            <a:ext cx="658998" cy="378373"/>
          </a:xfrm>
          <a:prstGeom prst="rightArrow">
            <a:avLst/>
          </a:prstGeom>
          <a:solidFill>
            <a:srgbClr val="F46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1CEB7A6-9C92-664B-B015-297B0330A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5848" y="3215232"/>
            <a:ext cx="2576945" cy="3192087"/>
          </a:xfrm>
          <a:prstGeom prst="rect">
            <a:avLst/>
          </a:prstGeom>
        </p:spPr>
      </p:pic>
      <p:sp>
        <p:nvSpPr>
          <p:cNvPr id="11" name="Google Shape;450;p102">
            <a:extLst>
              <a:ext uri="{FF2B5EF4-FFF2-40B4-BE49-F238E27FC236}">
                <a16:creationId xmlns:a16="http://schemas.microsoft.com/office/drawing/2014/main" id="{5EDA229F-3FB9-1F42-BBE2-23B6910A3E75}"/>
              </a:ext>
            </a:extLst>
          </p:cNvPr>
          <p:cNvSpPr txBox="1"/>
          <p:nvPr/>
        </p:nvSpPr>
        <p:spPr>
          <a:xfrm>
            <a:off x="1152189" y="1410525"/>
            <a:ext cx="12796286" cy="1399404"/>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在数学里，张量是一种几何实体，广义上表示任意形式的“数据”。张量可以理解为标量、向量和矩阵在高维空间上的推广。</a:t>
            </a:r>
          </a:p>
        </p:txBody>
      </p:sp>
      <p:grpSp>
        <p:nvGrpSpPr>
          <p:cNvPr id="4" name="Group 3">
            <a:extLst>
              <a:ext uri="{FF2B5EF4-FFF2-40B4-BE49-F238E27FC236}">
                <a16:creationId xmlns:a16="http://schemas.microsoft.com/office/drawing/2014/main" id="{A113ED1C-76B7-A447-9510-806DCA0B6F05}"/>
              </a:ext>
            </a:extLst>
          </p:cNvPr>
          <p:cNvGrpSpPr/>
          <p:nvPr/>
        </p:nvGrpSpPr>
        <p:grpSpPr>
          <a:xfrm>
            <a:off x="2638008" y="5668189"/>
            <a:ext cx="6130553" cy="2051109"/>
            <a:chOff x="7618220" y="5769591"/>
            <a:chExt cx="6804131" cy="2276469"/>
          </a:xfrm>
        </p:grpSpPr>
        <p:grpSp>
          <p:nvGrpSpPr>
            <p:cNvPr id="3" name="Group 2">
              <a:extLst>
                <a:ext uri="{FF2B5EF4-FFF2-40B4-BE49-F238E27FC236}">
                  <a16:creationId xmlns:a16="http://schemas.microsoft.com/office/drawing/2014/main" id="{BF0A2881-54FA-5E40-A88E-CBF4CA4816C8}"/>
                </a:ext>
              </a:extLst>
            </p:cNvPr>
            <p:cNvGrpSpPr/>
            <p:nvPr/>
          </p:nvGrpSpPr>
          <p:grpSpPr>
            <a:xfrm>
              <a:off x="12848967" y="5781328"/>
              <a:ext cx="1566247" cy="1439243"/>
              <a:chOff x="12848967" y="5781328"/>
              <a:chExt cx="1566247" cy="1439243"/>
            </a:xfrm>
          </p:grpSpPr>
          <p:sp>
            <p:nvSpPr>
              <p:cNvPr id="12" name="Cube 11">
                <a:extLst>
                  <a:ext uri="{FF2B5EF4-FFF2-40B4-BE49-F238E27FC236}">
                    <a16:creationId xmlns:a16="http://schemas.microsoft.com/office/drawing/2014/main" id="{4A031EA4-2639-9044-A2DE-4EC3A4740688}"/>
                  </a:ext>
                </a:extLst>
              </p:cNvPr>
              <p:cNvSpPr/>
              <p:nvPr/>
            </p:nvSpPr>
            <p:spPr>
              <a:xfrm>
                <a:off x="13119070" y="6416755"/>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3" name="Cube 12">
                <a:extLst>
                  <a:ext uri="{FF2B5EF4-FFF2-40B4-BE49-F238E27FC236}">
                    <a16:creationId xmlns:a16="http://schemas.microsoft.com/office/drawing/2014/main" id="{00AB4631-0F57-0740-9291-ECF6CBCF6D65}"/>
                  </a:ext>
                </a:extLst>
              </p:cNvPr>
              <p:cNvSpPr/>
              <p:nvPr/>
            </p:nvSpPr>
            <p:spPr>
              <a:xfrm>
                <a:off x="13119070" y="6024282"/>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4" name="Cube 13">
                <a:extLst>
                  <a:ext uri="{FF2B5EF4-FFF2-40B4-BE49-F238E27FC236}">
                    <a16:creationId xmlns:a16="http://schemas.microsoft.com/office/drawing/2014/main" id="{DFD27A9D-2E87-1D41-B3F1-5EB7EB514329}"/>
                  </a:ext>
                </a:extLst>
              </p:cNvPr>
              <p:cNvSpPr/>
              <p:nvPr/>
            </p:nvSpPr>
            <p:spPr>
              <a:xfrm>
                <a:off x="13551118" y="6416755"/>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5" name="Cube 14">
                <a:extLst>
                  <a:ext uri="{FF2B5EF4-FFF2-40B4-BE49-F238E27FC236}">
                    <a16:creationId xmlns:a16="http://schemas.microsoft.com/office/drawing/2014/main" id="{02DA1F06-BBE9-F441-A99A-6124674DA0A0}"/>
                  </a:ext>
                </a:extLst>
              </p:cNvPr>
              <p:cNvSpPr/>
              <p:nvPr/>
            </p:nvSpPr>
            <p:spPr>
              <a:xfrm>
                <a:off x="13551118" y="6024282"/>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6" name="Cube 15">
                <a:extLst>
                  <a:ext uri="{FF2B5EF4-FFF2-40B4-BE49-F238E27FC236}">
                    <a16:creationId xmlns:a16="http://schemas.microsoft.com/office/drawing/2014/main" id="{A1C81384-A9EE-E44F-BEBC-0E153AE4C415}"/>
                  </a:ext>
                </a:extLst>
              </p:cNvPr>
              <p:cNvSpPr/>
              <p:nvPr/>
            </p:nvSpPr>
            <p:spPr>
              <a:xfrm>
                <a:off x="12975054" y="6560771"/>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16</a:t>
                </a:r>
                <a:endParaRPr lang="en-US">
                  <a:solidFill>
                    <a:schemeClr val="tx1"/>
                  </a:solidFill>
                  <a:latin typeface="Times New Roman" charset="0"/>
                  <a:ea typeface="Times New Roman" charset="0"/>
                  <a:cs typeface="Times New Roman" charset="0"/>
                </a:endParaRPr>
              </a:p>
            </p:txBody>
          </p:sp>
          <p:sp>
            <p:nvSpPr>
              <p:cNvPr id="17" name="Cube 16">
                <a:extLst>
                  <a:ext uri="{FF2B5EF4-FFF2-40B4-BE49-F238E27FC236}">
                    <a16:creationId xmlns:a16="http://schemas.microsoft.com/office/drawing/2014/main" id="{86641C33-D71A-BA4E-A41B-FDD55D77BC8B}"/>
                  </a:ext>
                </a:extLst>
              </p:cNvPr>
              <p:cNvSpPr/>
              <p:nvPr/>
            </p:nvSpPr>
            <p:spPr>
              <a:xfrm>
                <a:off x="13407102" y="6560771"/>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17</a:t>
                </a:r>
                <a:endParaRPr lang="en-US">
                  <a:solidFill>
                    <a:schemeClr val="tx1"/>
                  </a:solidFill>
                  <a:latin typeface="Times New Roman" charset="0"/>
                  <a:ea typeface="Times New Roman" charset="0"/>
                  <a:cs typeface="Times New Roman" charset="0"/>
                </a:endParaRPr>
              </a:p>
            </p:txBody>
          </p:sp>
          <p:sp>
            <p:nvSpPr>
              <p:cNvPr id="18" name="Cube 17">
                <a:extLst>
                  <a:ext uri="{FF2B5EF4-FFF2-40B4-BE49-F238E27FC236}">
                    <a16:creationId xmlns:a16="http://schemas.microsoft.com/office/drawing/2014/main" id="{05E73123-42F0-7C48-A0DF-2A018521AD44}"/>
                  </a:ext>
                </a:extLst>
              </p:cNvPr>
              <p:cNvSpPr/>
              <p:nvPr/>
            </p:nvSpPr>
            <p:spPr>
              <a:xfrm>
                <a:off x="13839150" y="6560771"/>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18</a:t>
                </a:r>
                <a:endParaRPr lang="en-US">
                  <a:solidFill>
                    <a:schemeClr val="tx1"/>
                  </a:solidFill>
                  <a:latin typeface="Times New Roman" charset="0"/>
                  <a:ea typeface="Times New Roman" charset="0"/>
                  <a:cs typeface="Times New Roman" charset="0"/>
                </a:endParaRPr>
              </a:p>
            </p:txBody>
          </p:sp>
          <p:sp>
            <p:nvSpPr>
              <p:cNvPr id="19" name="Cube 18">
                <a:extLst>
                  <a:ext uri="{FF2B5EF4-FFF2-40B4-BE49-F238E27FC236}">
                    <a16:creationId xmlns:a16="http://schemas.microsoft.com/office/drawing/2014/main" id="{1F01EEFC-E950-0A45-9613-266220CECB99}"/>
                  </a:ext>
                </a:extLst>
              </p:cNvPr>
              <p:cNvSpPr/>
              <p:nvPr/>
            </p:nvSpPr>
            <p:spPr>
              <a:xfrm>
                <a:off x="12975054" y="6180944"/>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13</a:t>
                </a:r>
                <a:endParaRPr lang="en-US">
                  <a:solidFill>
                    <a:schemeClr val="tx1"/>
                  </a:solidFill>
                  <a:latin typeface="Times New Roman" charset="0"/>
                  <a:ea typeface="Times New Roman" charset="0"/>
                  <a:cs typeface="Times New Roman" charset="0"/>
                </a:endParaRPr>
              </a:p>
            </p:txBody>
          </p:sp>
          <p:sp>
            <p:nvSpPr>
              <p:cNvPr id="20" name="Cube 19">
                <a:extLst>
                  <a:ext uri="{FF2B5EF4-FFF2-40B4-BE49-F238E27FC236}">
                    <a16:creationId xmlns:a16="http://schemas.microsoft.com/office/drawing/2014/main" id="{CA49621B-0D20-7F41-B0F1-07AEE6FEFF65}"/>
                  </a:ext>
                </a:extLst>
              </p:cNvPr>
              <p:cNvSpPr/>
              <p:nvPr/>
            </p:nvSpPr>
            <p:spPr>
              <a:xfrm>
                <a:off x="12975054" y="5781329"/>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10</a:t>
                </a:r>
                <a:endParaRPr lang="en-US">
                  <a:solidFill>
                    <a:schemeClr val="tx1"/>
                  </a:solidFill>
                  <a:latin typeface="Times New Roman" charset="0"/>
                  <a:ea typeface="Times New Roman" charset="0"/>
                  <a:cs typeface="Times New Roman" charset="0"/>
                </a:endParaRPr>
              </a:p>
            </p:txBody>
          </p:sp>
          <p:sp>
            <p:nvSpPr>
              <p:cNvPr id="21" name="Cube 20">
                <a:extLst>
                  <a:ext uri="{FF2B5EF4-FFF2-40B4-BE49-F238E27FC236}">
                    <a16:creationId xmlns:a16="http://schemas.microsoft.com/office/drawing/2014/main" id="{49A15D6C-3AE6-B14A-A933-1F8A72D98113}"/>
                  </a:ext>
                </a:extLst>
              </p:cNvPr>
              <p:cNvSpPr/>
              <p:nvPr/>
            </p:nvSpPr>
            <p:spPr>
              <a:xfrm>
                <a:off x="13407102" y="6180944"/>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14</a:t>
                </a:r>
                <a:endParaRPr lang="en-US">
                  <a:solidFill>
                    <a:schemeClr val="tx1"/>
                  </a:solidFill>
                  <a:latin typeface="Times New Roman" charset="0"/>
                  <a:ea typeface="Times New Roman" charset="0"/>
                  <a:cs typeface="Times New Roman" charset="0"/>
                </a:endParaRPr>
              </a:p>
            </p:txBody>
          </p:sp>
          <p:sp>
            <p:nvSpPr>
              <p:cNvPr id="22" name="Cube 21">
                <a:extLst>
                  <a:ext uri="{FF2B5EF4-FFF2-40B4-BE49-F238E27FC236}">
                    <a16:creationId xmlns:a16="http://schemas.microsoft.com/office/drawing/2014/main" id="{5E2F89A5-41BD-114E-B69D-9963E23C0D44}"/>
                  </a:ext>
                </a:extLst>
              </p:cNvPr>
              <p:cNvSpPr/>
              <p:nvPr/>
            </p:nvSpPr>
            <p:spPr>
              <a:xfrm>
                <a:off x="13407102" y="5781329"/>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11</a:t>
                </a:r>
                <a:endParaRPr lang="en-US">
                  <a:solidFill>
                    <a:schemeClr val="tx1"/>
                  </a:solidFill>
                  <a:latin typeface="Times New Roman" charset="0"/>
                  <a:ea typeface="Times New Roman" charset="0"/>
                  <a:cs typeface="Times New Roman" charset="0"/>
                </a:endParaRPr>
              </a:p>
            </p:txBody>
          </p:sp>
          <p:sp>
            <p:nvSpPr>
              <p:cNvPr id="23" name="Cube 22">
                <a:extLst>
                  <a:ext uri="{FF2B5EF4-FFF2-40B4-BE49-F238E27FC236}">
                    <a16:creationId xmlns:a16="http://schemas.microsoft.com/office/drawing/2014/main" id="{BD97ED77-7D2F-9545-8EA9-5D2B9D102BCF}"/>
                  </a:ext>
                </a:extLst>
              </p:cNvPr>
              <p:cNvSpPr/>
              <p:nvPr/>
            </p:nvSpPr>
            <p:spPr>
              <a:xfrm>
                <a:off x="13839150" y="6180944"/>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charset="0"/>
                    <a:ea typeface="Times New Roman" charset="0"/>
                    <a:cs typeface="Times New Roman" charset="0"/>
                  </a:rPr>
                  <a:t>15</a:t>
                </a:r>
                <a:endParaRPr lang="en-US" dirty="0">
                  <a:solidFill>
                    <a:schemeClr val="tx1"/>
                  </a:solidFill>
                  <a:latin typeface="Times New Roman" charset="0"/>
                  <a:ea typeface="Times New Roman" charset="0"/>
                  <a:cs typeface="Times New Roman" charset="0"/>
                </a:endParaRPr>
              </a:p>
            </p:txBody>
          </p:sp>
          <p:sp>
            <p:nvSpPr>
              <p:cNvPr id="24" name="Cube 23">
                <a:extLst>
                  <a:ext uri="{FF2B5EF4-FFF2-40B4-BE49-F238E27FC236}">
                    <a16:creationId xmlns:a16="http://schemas.microsoft.com/office/drawing/2014/main" id="{76DB3C61-F130-1848-996E-1C524165E343}"/>
                  </a:ext>
                </a:extLst>
              </p:cNvPr>
              <p:cNvSpPr/>
              <p:nvPr/>
            </p:nvSpPr>
            <p:spPr>
              <a:xfrm>
                <a:off x="13839150" y="5781328"/>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12</a:t>
                </a:r>
                <a:endParaRPr lang="en-US">
                  <a:solidFill>
                    <a:schemeClr val="tx1"/>
                  </a:solidFill>
                  <a:latin typeface="Times New Roman" charset="0"/>
                  <a:ea typeface="Times New Roman" charset="0"/>
                  <a:cs typeface="Times New Roman" charset="0"/>
                </a:endParaRPr>
              </a:p>
            </p:txBody>
          </p:sp>
          <p:grpSp>
            <p:nvGrpSpPr>
              <p:cNvPr id="2" name="Group 1">
                <a:extLst>
                  <a:ext uri="{FF2B5EF4-FFF2-40B4-BE49-F238E27FC236}">
                    <a16:creationId xmlns:a16="http://schemas.microsoft.com/office/drawing/2014/main" id="{411C76BC-97FF-074E-88E0-596625DE485A}"/>
                  </a:ext>
                </a:extLst>
              </p:cNvPr>
              <p:cNvGrpSpPr/>
              <p:nvPr/>
            </p:nvGrpSpPr>
            <p:grpSpPr>
              <a:xfrm>
                <a:off x="12848967" y="5897497"/>
                <a:ext cx="1440160" cy="1323074"/>
                <a:chOff x="11718613" y="7050542"/>
                <a:chExt cx="1440160" cy="1323074"/>
              </a:xfrm>
            </p:grpSpPr>
            <p:sp>
              <p:nvSpPr>
                <p:cNvPr id="25" name="Cube 24">
                  <a:extLst>
                    <a:ext uri="{FF2B5EF4-FFF2-40B4-BE49-F238E27FC236}">
                      <a16:creationId xmlns:a16="http://schemas.microsoft.com/office/drawing/2014/main" id="{0B1683FB-FF9D-7740-A8F1-11A22339EBFC}"/>
                    </a:ext>
                  </a:extLst>
                </p:cNvPr>
                <p:cNvSpPr/>
                <p:nvPr/>
              </p:nvSpPr>
              <p:spPr>
                <a:xfrm>
                  <a:off x="11862629" y="7685969"/>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26" name="Cube 25">
                  <a:extLst>
                    <a:ext uri="{FF2B5EF4-FFF2-40B4-BE49-F238E27FC236}">
                      <a16:creationId xmlns:a16="http://schemas.microsoft.com/office/drawing/2014/main" id="{76219163-CD27-C642-BDD5-18A1223A7FA3}"/>
                    </a:ext>
                  </a:extLst>
                </p:cNvPr>
                <p:cNvSpPr/>
                <p:nvPr/>
              </p:nvSpPr>
              <p:spPr>
                <a:xfrm>
                  <a:off x="11862629" y="7293496"/>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27" name="Cube 26">
                  <a:extLst>
                    <a:ext uri="{FF2B5EF4-FFF2-40B4-BE49-F238E27FC236}">
                      <a16:creationId xmlns:a16="http://schemas.microsoft.com/office/drawing/2014/main" id="{FEAE480C-9168-924C-B33B-41197525D7A2}"/>
                    </a:ext>
                  </a:extLst>
                </p:cNvPr>
                <p:cNvSpPr/>
                <p:nvPr/>
              </p:nvSpPr>
              <p:spPr>
                <a:xfrm>
                  <a:off x="12294677" y="7685969"/>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28" name="Cube 27">
                  <a:extLst>
                    <a:ext uri="{FF2B5EF4-FFF2-40B4-BE49-F238E27FC236}">
                      <a16:creationId xmlns:a16="http://schemas.microsoft.com/office/drawing/2014/main" id="{6D6D6845-1A9E-E74A-96F3-BBD9E7D97705}"/>
                    </a:ext>
                  </a:extLst>
                </p:cNvPr>
                <p:cNvSpPr/>
                <p:nvPr/>
              </p:nvSpPr>
              <p:spPr>
                <a:xfrm>
                  <a:off x="12294677" y="7293496"/>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29" name="Cube 28">
                  <a:extLst>
                    <a:ext uri="{FF2B5EF4-FFF2-40B4-BE49-F238E27FC236}">
                      <a16:creationId xmlns:a16="http://schemas.microsoft.com/office/drawing/2014/main" id="{769F46A5-D6D0-9240-B6A9-5806A44101CD}"/>
                    </a:ext>
                  </a:extLst>
                </p:cNvPr>
                <p:cNvSpPr/>
                <p:nvPr/>
              </p:nvSpPr>
              <p:spPr>
                <a:xfrm>
                  <a:off x="11718613" y="7829985"/>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7</a:t>
                  </a:r>
                  <a:endParaRPr lang="en-US">
                    <a:solidFill>
                      <a:schemeClr val="tx1"/>
                    </a:solidFill>
                    <a:latin typeface="Times New Roman" charset="0"/>
                    <a:ea typeface="Times New Roman" charset="0"/>
                    <a:cs typeface="Times New Roman" charset="0"/>
                  </a:endParaRPr>
                </a:p>
              </p:txBody>
            </p:sp>
            <p:sp>
              <p:nvSpPr>
                <p:cNvPr id="30" name="Cube 29">
                  <a:extLst>
                    <a:ext uri="{FF2B5EF4-FFF2-40B4-BE49-F238E27FC236}">
                      <a16:creationId xmlns:a16="http://schemas.microsoft.com/office/drawing/2014/main" id="{02C8829A-C0B7-0441-9A27-E8A2326A0282}"/>
                    </a:ext>
                  </a:extLst>
                </p:cNvPr>
                <p:cNvSpPr/>
                <p:nvPr/>
              </p:nvSpPr>
              <p:spPr>
                <a:xfrm>
                  <a:off x="12150661" y="7829985"/>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8</a:t>
                  </a:r>
                  <a:endParaRPr lang="en-US">
                    <a:solidFill>
                      <a:schemeClr val="tx1"/>
                    </a:solidFill>
                    <a:latin typeface="Times New Roman" charset="0"/>
                    <a:ea typeface="Times New Roman" charset="0"/>
                    <a:cs typeface="Times New Roman" charset="0"/>
                  </a:endParaRPr>
                </a:p>
              </p:txBody>
            </p:sp>
            <p:sp>
              <p:nvSpPr>
                <p:cNvPr id="31" name="Cube 30">
                  <a:extLst>
                    <a:ext uri="{FF2B5EF4-FFF2-40B4-BE49-F238E27FC236}">
                      <a16:creationId xmlns:a16="http://schemas.microsoft.com/office/drawing/2014/main" id="{2484D4B2-2167-264C-9212-7A6D12A4C6A2}"/>
                    </a:ext>
                  </a:extLst>
                </p:cNvPr>
                <p:cNvSpPr/>
                <p:nvPr/>
              </p:nvSpPr>
              <p:spPr>
                <a:xfrm>
                  <a:off x="12582709" y="7829985"/>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9</a:t>
                  </a:r>
                  <a:endParaRPr lang="en-US">
                    <a:solidFill>
                      <a:schemeClr val="tx1"/>
                    </a:solidFill>
                    <a:latin typeface="Times New Roman" charset="0"/>
                    <a:ea typeface="Times New Roman" charset="0"/>
                    <a:cs typeface="Times New Roman" charset="0"/>
                  </a:endParaRPr>
                </a:p>
              </p:txBody>
            </p:sp>
            <p:sp>
              <p:nvSpPr>
                <p:cNvPr id="32" name="Cube 31">
                  <a:extLst>
                    <a:ext uri="{FF2B5EF4-FFF2-40B4-BE49-F238E27FC236}">
                      <a16:creationId xmlns:a16="http://schemas.microsoft.com/office/drawing/2014/main" id="{80DEA50F-168C-0347-8C5D-275422F6C4F4}"/>
                    </a:ext>
                  </a:extLst>
                </p:cNvPr>
                <p:cNvSpPr/>
                <p:nvPr/>
              </p:nvSpPr>
              <p:spPr>
                <a:xfrm>
                  <a:off x="11718613" y="7450158"/>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4</a:t>
                  </a:r>
                  <a:endParaRPr lang="en-US">
                    <a:solidFill>
                      <a:schemeClr val="tx1"/>
                    </a:solidFill>
                    <a:latin typeface="Times New Roman" charset="0"/>
                    <a:ea typeface="Times New Roman" charset="0"/>
                    <a:cs typeface="Times New Roman" charset="0"/>
                  </a:endParaRPr>
                </a:p>
              </p:txBody>
            </p:sp>
            <p:sp>
              <p:nvSpPr>
                <p:cNvPr id="33" name="Cube 32">
                  <a:extLst>
                    <a:ext uri="{FF2B5EF4-FFF2-40B4-BE49-F238E27FC236}">
                      <a16:creationId xmlns:a16="http://schemas.microsoft.com/office/drawing/2014/main" id="{349FF6C8-BF36-0840-B05F-26230FA0D83D}"/>
                    </a:ext>
                  </a:extLst>
                </p:cNvPr>
                <p:cNvSpPr/>
                <p:nvPr/>
              </p:nvSpPr>
              <p:spPr>
                <a:xfrm>
                  <a:off x="11718613" y="7050543"/>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a:t>
                  </a:r>
                  <a:endParaRPr lang="en-US">
                    <a:solidFill>
                      <a:schemeClr val="tx1"/>
                    </a:solidFill>
                    <a:latin typeface="Times New Roman" charset="0"/>
                    <a:ea typeface="Times New Roman" charset="0"/>
                    <a:cs typeface="Times New Roman" charset="0"/>
                  </a:endParaRPr>
                </a:p>
              </p:txBody>
            </p:sp>
            <p:sp>
              <p:nvSpPr>
                <p:cNvPr id="34" name="Cube 33">
                  <a:extLst>
                    <a:ext uri="{FF2B5EF4-FFF2-40B4-BE49-F238E27FC236}">
                      <a16:creationId xmlns:a16="http://schemas.microsoft.com/office/drawing/2014/main" id="{831D350E-DC8C-7B4E-AC15-22C5C06C58A1}"/>
                    </a:ext>
                  </a:extLst>
                </p:cNvPr>
                <p:cNvSpPr/>
                <p:nvPr/>
              </p:nvSpPr>
              <p:spPr>
                <a:xfrm>
                  <a:off x="12150661" y="7450158"/>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5</a:t>
                  </a:r>
                  <a:endParaRPr lang="en-US">
                    <a:solidFill>
                      <a:schemeClr val="tx1"/>
                    </a:solidFill>
                    <a:latin typeface="Times New Roman" charset="0"/>
                    <a:ea typeface="Times New Roman" charset="0"/>
                    <a:cs typeface="Times New Roman" charset="0"/>
                  </a:endParaRPr>
                </a:p>
              </p:txBody>
            </p:sp>
            <p:sp>
              <p:nvSpPr>
                <p:cNvPr id="35" name="Cube 34">
                  <a:extLst>
                    <a:ext uri="{FF2B5EF4-FFF2-40B4-BE49-F238E27FC236}">
                      <a16:creationId xmlns:a16="http://schemas.microsoft.com/office/drawing/2014/main" id="{33B155B4-3B5A-514F-8777-7634D33D682B}"/>
                    </a:ext>
                  </a:extLst>
                </p:cNvPr>
                <p:cNvSpPr/>
                <p:nvPr/>
              </p:nvSpPr>
              <p:spPr>
                <a:xfrm>
                  <a:off x="12150661" y="7050543"/>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2</a:t>
                  </a:r>
                  <a:endParaRPr lang="en-US">
                    <a:solidFill>
                      <a:schemeClr val="tx1"/>
                    </a:solidFill>
                    <a:latin typeface="Times New Roman" charset="0"/>
                    <a:ea typeface="Times New Roman" charset="0"/>
                    <a:cs typeface="Times New Roman" charset="0"/>
                  </a:endParaRPr>
                </a:p>
              </p:txBody>
            </p:sp>
            <p:sp>
              <p:nvSpPr>
                <p:cNvPr id="36" name="Cube 35">
                  <a:extLst>
                    <a:ext uri="{FF2B5EF4-FFF2-40B4-BE49-F238E27FC236}">
                      <a16:creationId xmlns:a16="http://schemas.microsoft.com/office/drawing/2014/main" id="{1E7B3730-7254-9542-8000-76927917F5CC}"/>
                    </a:ext>
                  </a:extLst>
                </p:cNvPr>
                <p:cNvSpPr/>
                <p:nvPr/>
              </p:nvSpPr>
              <p:spPr>
                <a:xfrm>
                  <a:off x="12582709" y="7450158"/>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6</a:t>
                  </a:r>
                  <a:endParaRPr lang="en-US">
                    <a:solidFill>
                      <a:schemeClr val="tx1"/>
                    </a:solidFill>
                    <a:latin typeface="Times New Roman" charset="0"/>
                    <a:ea typeface="Times New Roman" charset="0"/>
                    <a:cs typeface="Times New Roman" charset="0"/>
                  </a:endParaRPr>
                </a:p>
              </p:txBody>
            </p:sp>
            <p:sp>
              <p:nvSpPr>
                <p:cNvPr id="37" name="Cube 36">
                  <a:extLst>
                    <a:ext uri="{FF2B5EF4-FFF2-40B4-BE49-F238E27FC236}">
                      <a16:creationId xmlns:a16="http://schemas.microsoft.com/office/drawing/2014/main" id="{1C643349-225D-C347-B2AE-08A8B442E1D7}"/>
                    </a:ext>
                  </a:extLst>
                </p:cNvPr>
                <p:cNvSpPr/>
                <p:nvPr/>
              </p:nvSpPr>
              <p:spPr>
                <a:xfrm>
                  <a:off x="12582709" y="7050542"/>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3</a:t>
                  </a:r>
                  <a:endParaRPr lang="en-US">
                    <a:solidFill>
                      <a:schemeClr val="tx1"/>
                    </a:solidFill>
                    <a:latin typeface="Times New Roman" charset="0"/>
                    <a:ea typeface="Times New Roman" charset="0"/>
                    <a:cs typeface="Times New Roman" charset="0"/>
                  </a:endParaRPr>
                </a:p>
              </p:txBody>
            </p:sp>
          </p:grpSp>
        </p:grpSp>
        <p:sp>
          <p:nvSpPr>
            <p:cNvPr id="41" name="TextBox 40">
              <a:extLst>
                <a:ext uri="{FF2B5EF4-FFF2-40B4-BE49-F238E27FC236}">
                  <a16:creationId xmlns:a16="http://schemas.microsoft.com/office/drawing/2014/main" id="{35E99C23-93B8-8647-810A-1D812E47F6CB}"/>
                </a:ext>
              </a:extLst>
            </p:cNvPr>
            <p:cNvSpPr txBox="1"/>
            <p:nvPr/>
          </p:nvSpPr>
          <p:spPr>
            <a:xfrm>
              <a:off x="7700154" y="5836953"/>
              <a:ext cx="479738" cy="369332"/>
            </a:xfrm>
            <a:prstGeom prst="rect">
              <a:avLst/>
            </a:prstGeom>
            <a:noFill/>
          </p:spPr>
          <p:txBody>
            <a:bodyPr wrap="square" rtlCol="0">
              <a:spAutoFit/>
            </a:bodyPr>
            <a:lstStyle/>
            <a:p>
              <a:pPr algn="ctr"/>
              <a:r>
                <a:rPr lang="en-US" altLang="zh-CN">
                  <a:latin typeface="Times New Roman" charset="0"/>
                  <a:ea typeface="Times New Roman" charset="0"/>
                  <a:cs typeface="Times New Roman" charset="0"/>
                </a:rPr>
                <a:t>1</a:t>
              </a:r>
              <a:endParaRPr lang="en-US">
                <a:latin typeface="Times New Roman" charset="0"/>
                <a:ea typeface="Times New Roman" charset="0"/>
                <a:cs typeface="Times New Roman" charset="0"/>
              </a:endParaRPr>
            </a:p>
          </p:txBody>
        </p:sp>
        <p:sp>
          <p:nvSpPr>
            <p:cNvPr id="42" name="Rectangle 41">
              <a:extLst>
                <a:ext uri="{FF2B5EF4-FFF2-40B4-BE49-F238E27FC236}">
                  <a16:creationId xmlns:a16="http://schemas.microsoft.com/office/drawing/2014/main" id="{C4C8A386-31F6-3447-B778-6B27524A927C}"/>
                </a:ext>
              </a:extLst>
            </p:cNvPr>
            <p:cNvSpPr/>
            <p:nvPr/>
          </p:nvSpPr>
          <p:spPr>
            <a:xfrm>
              <a:off x="8982048"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1</a:t>
              </a:r>
              <a:endParaRPr lang="en-US">
                <a:latin typeface="Times New Roman" charset="0"/>
                <a:ea typeface="Times New Roman" charset="0"/>
                <a:cs typeface="Times New Roman" charset="0"/>
              </a:endParaRPr>
            </a:p>
          </p:txBody>
        </p:sp>
        <p:sp>
          <p:nvSpPr>
            <p:cNvPr id="43" name="Rectangle 42">
              <a:extLst>
                <a:ext uri="{FF2B5EF4-FFF2-40B4-BE49-F238E27FC236}">
                  <a16:creationId xmlns:a16="http://schemas.microsoft.com/office/drawing/2014/main" id="{BE128992-9CD2-F048-AE88-299CB8324145}"/>
                </a:ext>
              </a:extLst>
            </p:cNvPr>
            <p:cNvSpPr/>
            <p:nvPr/>
          </p:nvSpPr>
          <p:spPr>
            <a:xfrm>
              <a:off x="9486104"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2</a:t>
              </a:r>
              <a:endParaRPr lang="en-US">
                <a:latin typeface="Times New Roman" charset="0"/>
                <a:ea typeface="Times New Roman" charset="0"/>
                <a:cs typeface="Times New Roman" charset="0"/>
              </a:endParaRPr>
            </a:p>
          </p:txBody>
        </p:sp>
        <p:sp>
          <p:nvSpPr>
            <p:cNvPr id="44" name="Rectangle 43">
              <a:extLst>
                <a:ext uri="{FF2B5EF4-FFF2-40B4-BE49-F238E27FC236}">
                  <a16:creationId xmlns:a16="http://schemas.microsoft.com/office/drawing/2014/main" id="{F217EDB8-9E99-7346-B794-E137450F46AE}"/>
                </a:ext>
              </a:extLst>
            </p:cNvPr>
            <p:cNvSpPr/>
            <p:nvPr/>
          </p:nvSpPr>
          <p:spPr>
            <a:xfrm>
              <a:off x="9990160"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3</a:t>
              </a:r>
              <a:endParaRPr lang="en-US">
                <a:latin typeface="Times New Roman" charset="0"/>
                <a:ea typeface="Times New Roman" charset="0"/>
                <a:cs typeface="Times New Roman" charset="0"/>
              </a:endParaRPr>
            </a:p>
          </p:txBody>
        </p:sp>
        <p:sp>
          <p:nvSpPr>
            <p:cNvPr id="45" name="Rectangle 44">
              <a:extLst>
                <a:ext uri="{FF2B5EF4-FFF2-40B4-BE49-F238E27FC236}">
                  <a16:creationId xmlns:a16="http://schemas.microsoft.com/office/drawing/2014/main" id="{DD0D084C-95D7-6D46-9FB1-B18CF4C5571F}"/>
                </a:ext>
              </a:extLst>
            </p:cNvPr>
            <p:cNvSpPr/>
            <p:nvPr/>
          </p:nvSpPr>
          <p:spPr>
            <a:xfrm>
              <a:off x="10998272"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imes New Roman" charset="0"/>
                  <a:ea typeface="Times New Roman" charset="0"/>
                  <a:cs typeface="Times New Roman" charset="0"/>
                </a:rPr>
                <a:t>1</a:t>
              </a:r>
              <a:endParaRPr lang="en-US" dirty="0">
                <a:latin typeface="Times New Roman" charset="0"/>
                <a:ea typeface="Times New Roman" charset="0"/>
                <a:cs typeface="Times New Roman" charset="0"/>
              </a:endParaRPr>
            </a:p>
          </p:txBody>
        </p:sp>
        <p:sp>
          <p:nvSpPr>
            <p:cNvPr id="46" name="Rectangle 45">
              <a:extLst>
                <a:ext uri="{FF2B5EF4-FFF2-40B4-BE49-F238E27FC236}">
                  <a16:creationId xmlns:a16="http://schemas.microsoft.com/office/drawing/2014/main" id="{509535AF-F81E-6442-8E43-25E5EA12DF1D}"/>
                </a:ext>
              </a:extLst>
            </p:cNvPr>
            <p:cNvSpPr/>
            <p:nvPr/>
          </p:nvSpPr>
          <p:spPr>
            <a:xfrm>
              <a:off x="11502328"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2</a:t>
              </a:r>
              <a:endParaRPr lang="en-US">
                <a:latin typeface="Times New Roman" charset="0"/>
                <a:ea typeface="Times New Roman" charset="0"/>
                <a:cs typeface="Times New Roman" charset="0"/>
              </a:endParaRPr>
            </a:p>
          </p:txBody>
        </p:sp>
        <p:sp>
          <p:nvSpPr>
            <p:cNvPr id="47" name="Rectangle 46">
              <a:extLst>
                <a:ext uri="{FF2B5EF4-FFF2-40B4-BE49-F238E27FC236}">
                  <a16:creationId xmlns:a16="http://schemas.microsoft.com/office/drawing/2014/main" id="{41099C2E-9CB6-0845-8166-697E49F9699E}"/>
                </a:ext>
              </a:extLst>
            </p:cNvPr>
            <p:cNvSpPr/>
            <p:nvPr/>
          </p:nvSpPr>
          <p:spPr>
            <a:xfrm>
              <a:off x="12006384"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3</a:t>
              </a:r>
              <a:endParaRPr lang="en-US">
                <a:latin typeface="Times New Roman" charset="0"/>
                <a:ea typeface="Times New Roman" charset="0"/>
                <a:cs typeface="Times New Roman" charset="0"/>
              </a:endParaRPr>
            </a:p>
          </p:txBody>
        </p:sp>
        <p:sp>
          <p:nvSpPr>
            <p:cNvPr id="48" name="Rectangle 47">
              <a:extLst>
                <a:ext uri="{FF2B5EF4-FFF2-40B4-BE49-F238E27FC236}">
                  <a16:creationId xmlns:a16="http://schemas.microsoft.com/office/drawing/2014/main" id="{EDD6ABC0-63C6-CC40-8E32-197C945F8DCF}"/>
                </a:ext>
              </a:extLst>
            </p:cNvPr>
            <p:cNvSpPr/>
            <p:nvPr/>
          </p:nvSpPr>
          <p:spPr>
            <a:xfrm>
              <a:off x="10998272" y="6273647"/>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4</a:t>
              </a:r>
              <a:endParaRPr lang="en-US">
                <a:latin typeface="Times New Roman" charset="0"/>
                <a:ea typeface="Times New Roman" charset="0"/>
                <a:cs typeface="Times New Roman" charset="0"/>
              </a:endParaRPr>
            </a:p>
          </p:txBody>
        </p:sp>
        <p:sp>
          <p:nvSpPr>
            <p:cNvPr id="49" name="Rectangle 48">
              <a:extLst>
                <a:ext uri="{FF2B5EF4-FFF2-40B4-BE49-F238E27FC236}">
                  <a16:creationId xmlns:a16="http://schemas.microsoft.com/office/drawing/2014/main" id="{6C3D3FB7-618E-BB43-AF51-8C63531297DD}"/>
                </a:ext>
              </a:extLst>
            </p:cNvPr>
            <p:cNvSpPr/>
            <p:nvPr/>
          </p:nvSpPr>
          <p:spPr>
            <a:xfrm>
              <a:off x="11502328" y="6273647"/>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5</a:t>
              </a:r>
              <a:endParaRPr lang="en-US">
                <a:latin typeface="Times New Roman" charset="0"/>
                <a:ea typeface="Times New Roman" charset="0"/>
                <a:cs typeface="Times New Roman" charset="0"/>
              </a:endParaRPr>
            </a:p>
          </p:txBody>
        </p:sp>
        <p:sp>
          <p:nvSpPr>
            <p:cNvPr id="52" name="Rectangle 51">
              <a:extLst>
                <a:ext uri="{FF2B5EF4-FFF2-40B4-BE49-F238E27FC236}">
                  <a16:creationId xmlns:a16="http://schemas.microsoft.com/office/drawing/2014/main" id="{FA0F7707-6799-0A48-85CD-9B23F0A03249}"/>
                </a:ext>
              </a:extLst>
            </p:cNvPr>
            <p:cNvSpPr/>
            <p:nvPr/>
          </p:nvSpPr>
          <p:spPr>
            <a:xfrm>
              <a:off x="12006384" y="6273647"/>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6</a:t>
              </a:r>
              <a:endParaRPr lang="en-US">
                <a:latin typeface="Times New Roman" charset="0"/>
                <a:ea typeface="Times New Roman" charset="0"/>
                <a:cs typeface="Times New Roman" charset="0"/>
              </a:endParaRPr>
            </a:p>
          </p:txBody>
        </p:sp>
        <p:sp>
          <p:nvSpPr>
            <p:cNvPr id="53" name="Rectangle 52">
              <a:extLst>
                <a:ext uri="{FF2B5EF4-FFF2-40B4-BE49-F238E27FC236}">
                  <a16:creationId xmlns:a16="http://schemas.microsoft.com/office/drawing/2014/main" id="{C862A35F-D6D5-F843-A21D-AC5F17E1692D}"/>
                </a:ext>
              </a:extLst>
            </p:cNvPr>
            <p:cNvSpPr/>
            <p:nvPr/>
          </p:nvSpPr>
          <p:spPr>
            <a:xfrm>
              <a:off x="10998272" y="6740624"/>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7</a:t>
              </a:r>
              <a:endParaRPr lang="en-US">
                <a:latin typeface="Times New Roman" charset="0"/>
                <a:ea typeface="Times New Roman" charset="0"/>
                <a:cs typeface="Times New Roman" charset="0"/>
              </a:endParaRPr>
            </a:p>
          </p:txBody>
        </p:sp>
        <p:sp>
          <p:nvSpPr>
            <p:cNvPr id="54" name="Rectangle 53">
              <a:extLst>
                <a:ext uri="{FF2B5EF4-FFF2-40B4-BE49-F238E27FC236}">
                  <a16:creationId xmlns:a16="http://schemas.microsoft.com/office/drawing/2014/main" id="{FD99EE22-EA92-EA4B-B206-CB8302898952}"/>
                </a:ext>
              </a:extLst>
            </p:cNvPr>
            <p:cNvSpPr/>
            <p:nvPr/>
          </p:nvSpPr>
          <p:spPr>
            <a:xfrm>
              <a:off x="11502328" y="6740624"/>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8</a:t>
              </a:r>
              <a:endParaRPr lang="en-US">
                <a:latin typeface="Times New Roman" charset="0"/>
                <a:ea typeface="Times New Roman" charset="0"/>
                <a:cs typeface="Times New Roman" charset="0"/>
              </a:endParaRPr>
            </a:p>
          </p:txBody>
        </p:sp>
        <p:sp>
          <p:nvSpPr>
            <p:cNvPr id="55" name="Rectangle 54">
              <a:extLst>
                <a:ext uri="{FF2B5EF4-FFF2-40B4-BE49-F238E27FC236}">
                  <a16:creationId xmlns:a16="http://schemas.microsoft.com/office/drawing/2014/main" id="{7DC2FF7A-9CED-0645-ACE5-428D349F462E}"/>
                </a:ext>
              </a:extLst>
            </p:cNvPr>
            <p:cNvSpPr/>
            <p:nvPr/>
          </p:nvSpPr>
          <p:spPr>
            <a:xfrm>
              <a:off x="12006384" y="6740624"/>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9</a:t>
              </a:r>
              <a:endParaRPr lang="en-US">
                <a:latin typeface="Times New Roman" charset="0"/>
                <a:ea typeface="Times New Roman" charset="0"/>
                <a:cs typeface="Times New Roman" charset="0"/>
              </a:endParaRPr>
            </a:p>
          </p:txBody>
        </p:sp>
        <p:sp>
          <p:nvSpPr>
            <p:cNvPr id="56" name="TextBox 55">
              <a:extLst>
                <a:ext uri="{FF2B5EF4-FFF2-40B4-BE49-F238E27FC236}">
                  <a16:creationId xmlns:a16="http://schemas.microsoft.com/office/drawing/2014/main" id="{C0B656C0-DC4F-814F-8584-B8E6F3CE9587}"/>
                </a:ext>
              </a:extLst>
            </p:cNvPr>
            <p:cNvSpPr txBox="1"/>
            <p:nvPr/>
          </p:nvSpPr>
          <p:spPr>
            <a:xfrm>
              <a:off x="7618220" y="7676728"/>
              <a:ext cx="643605" cy="369332"/>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0</a:t>
              </a:r>
              <a:r>
                <a:rPr lang="zh-CN" altLang="en-US" dirty="0">
                  <a:latin typeface="Times New Roman" charset="0"/>
                  <a:ea typeface="Times New Roman" charset="0"/>
                  <a:cs typeface="Times New Roman" charset="0"/>
                </a:rPr>
                <a:t>阶</a:t>
              </a:r>
              <a:endParaRPr lang="en-US" dirty="0">
                <a:latin typeface="Times New Roman" charset="0"/>
                <a:ea typeface="Times New Roman" charset="0"/>
                <a:cs typeface="Times New Roman" charset="0"/>
              </a:endParaRPr>
            </a:p>
          </p:txBody>
        </p:sp>
        <p:sp>
          <p:nvSpPr>
            <p:cNvPr id="57" name="TextBox 56">
              <a:extLst>
                <a:ext uri="{FF2B5EF4-FFF2-40B4-BE49-F238E27FC236}">
                  <a16:creationId xmlns:a16="http://schemas.microsoft.com/office/drawing/2014/main" id="{A2496BDC-33EA-C648-A0FD-3DBE90AEFAE9}"/>
                </a:ext>
              </a:extLst>
            </p:cNvPr>
            <p:cNvSpPr txBox="1"/>
            <p:nvPr/>
          </p:nvSpPr>
          <p:spPr>
            <a:xfrm>
              <a:off x="9319971" y="7676728"/>
              <a:ext cx="643605" cy="369332"/>
            </a:xfrm>
            <a:prstGeom prst="rect">
              <a:avLst/>
            </a:prstGeom>
            <a:noFill/>
          </p:spPr>
          <p:txBody>
            <a:bodyPr wrap="square" rtlCol="0">
              <a:spAutoFit/>
            </a:bodyPr>
            <a:lstStyle/>
            <a:p>
              <a:r>
                <a:rPr lang="en-US" altLang="zh-CN">
                  <a:latin typeface="Times New Roman" charset="0"/>
                  <a:ea typeface="Times New Roman" charset="0"/>
                  <a:cs typeface="Times New Roman" charset="0"/>
                </a:rPr>
                <a:t>1</a:t>
              </a:r>
              <a:r>
                <a:rPr lang="zh-CN" altLang="en-US">
                  <a:latin typeface="Times New Roman" charset="0"/>
                  <a:ea typeface="Times New Roman" charset="0"/>
                  <a:cs typeface="Times New Roman" charset="0"/>
                </a:rPr>
                <a:t>阶</a:t>
              </a:r>
              <a:endParaRPr lang="en-US">
                <a:latin typeface="Times New Roman" charset="0"/>
                <a:ea typeface="Times New Roman" charset="0"/>
                <a:cs typeface="Times New Roman" charset="0"/>
              </a:endParaRPr>
            </a:p>
          </p:txBody>
        </p:sp>
        <p:sp>
          <p:nvSpPr>
            <p:cNvPr id="58" name="TextBox 57">
              <a:extLst>
                <a:ext uri="{FF2B5EF4-FFF2-40B4-BE49-F238E27FC236}">
                  <a16:creationId xmlns:a16="http://schemas.microsoft.com/office/drawing/2014/main" id="{ACD55AFA-C77D-CB42-B41C-7BAC7958BFF7}"/>
                </a:ext>
              </a:extLst>
            </p:cNvPr>
            <p:cNvSpPr txBox="1"/>
            <p:nvPr/>
          </p:nvSpPr>
          <p:spPr>
            <a:xfrm>
              <a:off x="11430651" y="7676728"/>
              <a:ext cx="643605" cy="369332"/>
            </a:xfrm>
            <a:prstGeom prst="rect">
              <a:avLst/>
            </a:prstGeom>
            <a:noFill/>
          </p:spPr>
          <p:txBody>
            <a:bodyPr wrap="square" rtlCol="0">
              <a:spAutoFit/>
            </a:bodyPr>
            <a:lstStyle/>
            <a:p>
              <a:r>
                <a:rPr lang="en-US" altLang="zh-CN">
                  <a:latin typeface="Times New Roman" charset="0"/>
                  <a:ea typeface="Times New Roman" charset="0"/>
                  <a:cs typeface="Times New Roman" charset="0"/>
                </a:rPr>
                <a:t>2</a:t>
              </a:r>
              <a:r>
                <a:rPr lang="zh-CN" altLang="en-US">
                  <a:latin typeface="Times New Roman" charset="0"/>
                  <a:ea typeface="Times New Roman" charset="0"/>
                  <a:cs typeface="Times New Roman" charset="0"/>
                </a:rPr>
                <a:t>阶</a:t>
              </a:r>
              <a:endParaRPr lang="en-US">
                <a:latin typeface="Times New Roman" charset="0"/>
                <a:ea typeface="Times New Roman" charset="0"/>
                <a:cs typeface="Times New Roman" charset="0"/>
              </a:endParaRPr>
            </a:p>
          </p:txBody>
        </p:sp>
        <p:sp>
          <p:nvSpPr>
            <p:cNvPr id="59" name="TextBox 58">
              <a:extLst>
                <a:ext uri="{FF2B5EF4-FFF2-40B4-BE49-F238E27FC236}">
                  <a16:creationId xmlns:a16="http://schemas.microsoft.com/office/drawing/2014/main" id="{0C331638-1C54-CC46-A58F-0AC101881999}"/>
                </a:ext>
              </a:extLst>
            </p:cNvPr>
            <p:cNvSpPr txBox="1"/>
            <p:nvPr/>
          </p:nvSpPr>
          <p:spPr>
            <a:xfrm>
              <a:off x="13380468" y="7676728"/>
              <a:ext cx="1041883" cy="369332"/>
            </a:xfrm>
            <a:prstGeom prst="rect">
              <a:avLst/>
            </a:prstGeom>
            <a:noFill/>
          </p:spPr>
          <p:txBody>
            <a:bodyPr wrap="square" rtlCol="0">
              <a:spAutoFit/>
            </a:bodyPr>
            <a:lstStyle/>
            <a:p>
              <a:r>
                <a:rPr lang="en-US" altLang="zh-CN">
                  <a:latin typeface="Times New Roman" charset="0"/>
                  <a:ea typeface="Times New Roman" charset="0"/>
                  <a:cs typeface="Times New Roman" charset="0"/>
                </a:rPr>
                <a:t>3</a:t>
              </a:r>
              <a:r>
                <a:rPr lang="zh-CN" altLang="en-US">
                  <a:latin typeface="Times New Roman" charset="0"/>
                  <a:ea typeface="Times New Roman" charset="0"/>
                  <a:cs typeface="Times New Roman" charset="0"/>
                </a:rPr>
                <a:t>阶</a:t>
              </a:r>
              <a:endParaRPr lang="en-US">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0360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4.54861E-6 -4.50617E-6 L 4.54861E-6 -0.16608 " pathEditMode="relative" rAng="0" ptsTypes="AA">
                                      <p:cBhvr>
                                        <p:cTn id="10" dur="2000" fill="hold"/>
                                        <p:tgtEl>
                                          <p:spTgt spid="4"/>
                                        </p:tgtEl>
                                        <p:attrNameLst>
                                          <p:attrName>ppt_x</p:attrName>
                                          <p:attrName>ppt_y</p:attrName>
                                        </p:attrNameLst>
                                      </p:cBhvr>
                                      <p:rCtr x="0" y="-831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300"/>
                                        <p:tgtEl>
                                          <p:spTgt spid="8"/>
                                        </p:tgtEl>
                                      </p:cBhvr>
                                    </p:animEffect>
                                  </p:childTnLst>
                                </p:cTn>
                              </p:par>
                            </p:childTnLst>
                          </p:cTn>
                        </p:par>
                        <p:par>
                          <p:cTn id="15" fill="hold">
                            <p:stCondLst>
                              <p:cond delay="2800"/>
                            </p:stCondLst>
                            <p:childTnLst>
                              <p:par>
                                <p:cTn id="16" presetID="9"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10" name="Google Shape;450;p102">
            <a:extLst>
              <a:ext uri="{FF2B5EF4-FFF2-40B4-BE49-F238E27FC236}">
                <a16:creationId xmlns:a16="http://schemas.microsoft.com/office/drawing/2014/main" id="{3DCE4752-1FA9-BC48-B23C-B425DF6508D6}"/>
              </a:ext>
            </a:extLst>
          </p:cNvPr>
          <p:cNvSpPr txBox="1"/>
          <p:nvPr/>
        </p:nvSpPr>
        <p:spPr>
          <a:xfrm>
            <a:off x="826725" y="1773393"/>
            <a:ext cx="3387302" cy="706489"/>
          </a:xfrm>
          <a:prstGeom prst="rect">
            <a:avLst/>
          </a:prstGeom>
          <a:noFill/>
          <a:ln>
            <a:noFill/>
          </a:ln>
        </p:spPr>
        <p:txBody>
          <a:bodyPr spcFirstLastPara="1" wrap="square" lIns="91425" tIns="91425" rIns="91425" bIns="91425" anchor="t" anchorCtr="0">
            <a:noAutofit/>
          </a:bodyPr>
          <a:lstStyle/>
          <a:p>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标量（</a:t>
            </a:r>
            <a:r>
              <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0D</a:t>
            </a:r>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endPar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pic>
        <p:nvPicPr>
          <p:cNvPr id="38" name="Picture 37">
            <a:extLst>
              <a:ext uri="{FF2B5EF4-FFF2-40B4-BE49-F238E27FC236}">
                <a16:creationId xmlns:a16="http://schemas.microsoft.com/office/drawing/2014/main" id="{6046E92D-AEBA-3C41-981A-F6BF27EAA3CB}"/>
              </a:ext>
            </a:extLst>
          </p:cNvPr>
          <p:cNvPicPr>
            <a:picLocks noChangeAspect="1"/>
          </p:cNvPicPr>
          <p:nvPr/>
        </p:nvPicPr>
        <p:blipFill>
          <a:blip r:embed="rId3"/>
          <a:stretch>
            <a:fillRect/>
          </a:stretch>
        </p:blipFill>
        <p:spPr>
          <a:xfrm>
            <a:off x="826725" y="2517398"/>
            <a:ext cx="3849947" cy="3588934"/>
          </a:xfrm>
          <a:prstGeom prst="rect">
            <a:avLst/>
          </a:prstGeom>
        </p:spPr>
      </p:pic>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61" name="Google Shape;450;p102">
            <a:extLst>
              <a:ext uri="{FF2B5EF4-FFF2-40B4-BE49-F238E27FC236}">
                <a16:creationId xmlns:a16="http://schemas.microsoft.com/office/drawing/2014/main" id="{DC39C23B-7A56-B942-91D6-89DDBDC0591F}"/>
              </a:ext>
            </a:extLst>
          </p:cNvPr>
          <p:cNvSpPr txBox="1"/>
          <p:nvPr/>
        </p:nvSpPr>
        <p:spPr>
          <a:xfrm>
            <a:off x="5089556" y="1773393"/>
            <a:ext cx="3387302" cy="706489"/>
          </a:xfrm>
          <a:prstGeom prst="rect">
            <a:avLst/>
          </a:prstGeom>
          <a:noFill/>
          <a:ln>
            <a:noFill/>
          </a:ln>
        </p:spPr>
        <p:txBody>
          <a:bodyPr spcFirstLastPara="1" wrap="square" lIns="91425" tIns="91425" rIns="91425" bIns="91425" anchor="t" anchorCtr="0">
            <a:noAutofit/>
          </a:bodyPr>
          <a:lstStyle/>
          <a:p>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向量（</a:t>
            </a:r>
            <a:r>
              <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1D</a:t>
            </a:r>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endPar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63" name="Google Shape;450;p102">
            <a:extLst>
              <a:ext uri="{FF2B5EF4-FFF2-40B4-BE49-F238E27FC236}">
                <a16:creationId xmlns:a16="http://schemas.microsoft.com/office/drawing/2014/main" id="{BCE61355-4E22-814B-AAA0-6B606D167F4E}"/>
              </a:ext>
            </a:extLst>
          </p:cNvPr>
          <p:cNvSpPr txBox="1"/>
          <p:nvPr/>
        </p:nvSpPr>
        <p:spPr>
          <a:xfrm>
            <a:off x="10010398" y="1773393"/>
            <a:ext cx="3387302" cy="706489"/>
          </a:xfrm>
          <a:prstGeom prst="rect">
            <a:avLst/>
          </a:prstGeom>
          <a:noFill/>
          <a:ln>
            <a:noFill/>
          </a:ln>
        </p:spPr>
        <p:txBody>
          <a:bodyPr spcFirstLastPara="1" wrap="square" lIns="91425" tIns="91425" rIns="91425" bIns="91425" anchor="t" anchorCtr="0">
            <a:noAutofit/>
          </a:bodyPr>
          <a:lstStyle/>
          <a:p>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矩阵（</a:t>
            </a:r>
            <a:r>
              <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2D</a:t>
            </a:r>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endPar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9" name="Picture 38">
            <a:extLst>
              <a:ext uri="{FF2B5EF4-FFF2-40B4-BE49-F238E27FC236}">
                <a16:creationId xmlns:a16="http://schemas.microsoft.com/office/drawing/2014/main" id="{F53C8753-8BC5-2F43-9849-FFEC7AF46548}"/>
              </a:ext>
            </a:extLst>
          </p:cNvPr>
          <p:cNvPicPr>
            <a:picLocks noChangeAspect="1"/>
          </p:cNvPicPr>
          <p:nvPr/>
        </p:nvPicPr>
        <p:blipFill>
          <a:blip r:embed="rId4"/>
          <a:stretch>
            <a:fillRect/>
          </a:stretch>
        </p:blipFill>
        <p:spPr>
          <a:xfrm>
            <a:off x="5089556" y="2479882"/>
            <a:ext cx="4626016" cy="3084010"/>
          </a:xfrm>
          <a:prstGeom prst="rect">
            <a:avLst/>
          </a:prstGeom>
        </p:spPr>
      </p:pic>
      <p:pic>
        <p:nvPicPr>
          <p:cNvPr id="40" name="Picture 39">
            <a:extLst>
              <a:ext uri="{FF2B5EF4-FFF2-40B4-BE49-F238E27FC236}">
                <a16:creationId xmlns:a16="http://schemas.microsoft.com/office/drawing/2014/main" id="{81F6A424-976D-4B43-A961-674ABC717B14}"/>
              </a:ext>
            </a:extLst>
          </p:cNvPr>
          <p:cNvPicPr>
            <a:picLocks noChangeAspect="1"/>
          </p:cNvPicPr>
          <p:nvPr/>
        </p:nvPicPr>
        <p:blipFill>
          <a:blip r:embed="rId5"/>
          <a:stretch>
            <a:fillRect/>
          </a:stretch>
        </p:blipFill>
        <p:spPr>
          <a:xfrm>
            <a:off x="10128456" y="2517397"/>
            <a:ext cx="4176824" cy="3699473"/>
          </a:xfrm>
          <a:prstGeom prst="rect">
            <a:avLst/>
          </a:prstGeom>
        </p:spPr>
      </p:pic>
    </p:spTree>
    <p:extLst>
      <p:ext uri="{BB962C8B-B14F-4D97-AF65-F5344CB8AC3E}">
        <p14:creationId xmlns:p14="http://schemas.microsoft.com/office/powerpoint/2010/main" val="1970765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3D</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张量与更高维度张量</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a:extLst>
              <a:ext uri="{FF2B5EF4-FFF2-40B4-BE49-F238E27FC236}">
                <a16:creationId xmlns:a16="http://schemas.microsoft.com/office/drawing/2014/main" id="{4B25B6C7-B052-DB4D-ADB0-834B2D70D03D}"/>
              </a:ext>
            </a:extLst>
          </p:cNvPr>
          <p:cNvPicPr>
            <a:picLocks noChangeAspect="1"/>
          </p:cNvPicPr>
          <p:nvPr/>
        </p:nvPicPr>
        <p:blipFill>
          <a:blip r:embed="rId3"/>
          <a:stretch>
            <a:fillRect/>
          </a:stretch>
        </p:blipFill>
        <p:spPr>
          <a:xfrm>
            <a:off x="7543244" y="2194991"/>
            <a:ext cx="5861918" cy="5012365"/>
          </a:xfrm>
          <a:prstGeom prst="rect">
            <a:avLst/>
          </a:prstGeom>
        </p:spPr>
      </p:pic>
      <p:pic>
        <p:nvPicPr>
          <p:cNvPr id="4" name="Picture 3">
            <a:extLst>
              <a:ext uri="{FF2B5EF4-FFF2-40B4-BE49-F238E27FC236}">
                <a16:creationId xmlns:a16="http://schemas.microsoft.com/office/drawing/2014/main" id="{A6801D82-BD95-8C4E-8887-D66904AF1D99}"/>
              </a:ext>
            </a:extLst>
          </p:cNvPr>
          <p:cNvPicPr>
            <a:picLocks noChangeAspect="1"/>
          </p:cNvPicPr>
          <p:nvPr/>
        </p:nvPicPr>
        <p:blipFill>
          <a:blip r:embed="rId4"/>
          <a:stretch>
            <a:fillRect/>
          </a:stretch>
        </p:blipFill>
        <p:spPr>
          <a:xfrm>
            <a:off x="1068947" y="2194991"/>
            <a:ext cx="4850402" cy="3833850"/>
          </a:xfrm>
          <a:prstGeom prst="rect">
            <a:avLst/>
          </a:prstGeom>
        </p:spPr>
      </p:pic>
    </p:spTree>
    <p:extLst>
      <p:ext uri="{BB962C8B-B14F-4D97-AF65-F5344CB8AC3E}">
        <p14:creationId xmlns:p14="http://schemas.microsoft.com/office/powerpoint/2010/main" val="409790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关键属性</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2" name="TextBox 1">
            <a:extLst>
              <a:ext uri="{FF2B5EF4-FFF2-40B4-BE49-F238E27FC236}">
                <a16:creationId xmlns:a16="http://schemas.microsoft.com/office/drawing/2014/main" id="{9C874397-0D1A-1C40-B192-979B73A8A4E4}"/>
              </a:ext>
            </a:extLst>
          </p:cNvPr>
          <p:cNvSpPr txBox="1"/>
          <p:nvPr/>
        </p:nvSpPr>
        <p:spPr>
          <a:xfrm>
            <a:off x="1803118" y="2635624"/>
            <a:ext cx="4479010" cy="2547620"/>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阶（</a:t>
            </a:r>
            <a:r>
              <a:rPr lang="en-US" altLang="zh-CN" sz="2800" dirty="0">
                <a:latin typeface="Microsoft YaHei" panose="020B0503020204020204" pitchFamily="34" charset="-122"/>
                <a:ea typeface="Microsoft YaHei" panose="020B0503020204020204" pitchFamily="34" charset="-122"/>
              </a:rPr>
              <a:t>rank</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marL="342900" indent="-342900">
              <a:lnSpc>
                <a:spcPct val="200000"/>
              </a:lnSpc>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形状（</a:t>
            </a:r>
            <a:r>
              <a:rPr lang="en-US" altLang="zh-CN" sz="2800" dirty="0">
                <a:latin typeface="Microsoft YaHei" panose="020B0503020204020204" pitchFamily="34" charset="-122"/>
                <a:ea typeface="Microsoft YaHei" panose="020B0503020204020204" pitchFamily="34" charset="-122"/>
              </a:rPr>
              <a:t>shape</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marL="342900" indent="-342900">
              <a:lnSpc>
                <a:spcPct val="200000"/>
              </a:lnSpc>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数据类型（</a:t>
            </a:r>
            <a:r>
              <a:rPr lang="en-US" altLang="zh-CN" sz="2800" dirty="0" err="1">
                <a:latin typeface="Microsoft YaHei" panose="020B0503020204020204" pitchFamily="34" charset="-122"/>
                <a:ea typeface="Microsoft YaHei" panose="020B0503020204020204" pitchFamily="34" charset="-122"/>
              </a:rPr>
              <a:t>dtype</a:t>
            </a:r>
            <a:r>
              <a:rPr lang="zh-CN" altLang="en-US" sz="2800" dirty="0">
                <a:latin typeface="Microsoft YaHei" panose="020B0503020204020204" pitchFamily="34" charset="-122"/>
                <a:ea typeface="Microsoft YaHei" panose="020B0503020204020204" pitchFamily="34" charset="-122"/>
              </a:rPr>
              <a:t>）</a:t>
            </a:r>
            <a:endParaRPr lang="en-US" sz="28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8119E479-BC25-F743-8E57-89EE7F684650}"/>
              </a:ext>
            </a:extLst>
          </p:cNvPr>
          <p:cNvPicPr>
            <a:picLocks noChangeAspect="1"/>
          </p:cNvPicPr>
          <p:nvPr/>
        </p:nvPicPr>
        <p:blipFill>
          <a:blip r:embed="rId3"/>
          <a:stretch>
            <a:fillRect/>
          </a:stretch>
        </p:blipFill>
        <p:spPr>
          <a:xfrm>
            <a:off x="8209753" y="1326021"/>
            <a:ext cx="4410219" cy="6206976"/>
          </a:xfrm>
          <a:prstGeom prst="rect">
            <a:avLst/>
          </a:prstGeom>
        </p:spPr>
      </p:pic>
    </p:spTree>
    <p:extLst>
      <p:ext uri="{BB962C8B-B14F-4D97-AF65-F5344CB8AC3E}">
        <p14:creationId xmlns:p14="http://schemas.microsoft.com/office/powerpoint/2010/main" val="3340978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深度学习处理的张量示例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graphicFrame>
        <p:nvGraphicFramePr>
          <p:cNvPr id="7" name="Table 6">
            <a:extLst>
              <a:ext uri="{FF2B5EF4-FFF2-40B4-BE49-F238E27FC236}">
                <a16:creationId xmlns:a16="http://schemas.microsoft.com/office/drawing/2014/main" id="{023B04CA-5BF8-CC40-846A-CB3A99EC3AEE}"/>
              </a:ext>
            </a:extLst>
          </p:cNvPr>
          <p:cNvGraphicFramePr>
            <a:graphicFrameLocks noGrp="1"/>
          </p:cNvGraphicFramePr>
          <p:nvPr>
            <p:extLst>
              <p:ext uri="{D42A27DB-BD31-4B8C-83A1-F6EECF244321}">
                <p14:modId xmlns:p14="http://schemas.microsoft.com/office/powerpoint/2010/main" val="2350656986"/>
              </p:ext>
            </p:extLst>
          </p:nvPr>
        </p:nvGraphicFramePr>
        <p:xfrm>
          <a:off x="1818467" y="1980822"/>
          <a:ext cx="10704162" cy="4622800"/>
        </p:xfrm>
        <a:graphic>
          <a:graphicData uri="http://schemas.openxmlformats.org/drawingml/2006/table">
            <a:tbl>
              <a:tblPr firstRow="1" bandRow="1">
                <a:tableStyleId>{21E4AEA4-8DFA-4A89-87EB-49C32662AFE0}</a:tableStyleId>
              </a:tblPr>
              <a:tblGrid>
                <a:gridCol w="2087107">
                  <a:extLst>
                    <a:ext uri="{9D8B030D-6E8A-4147-A177-3AD203B41FA5}">
                      <a16:colId xmlns:a16="http://schemas.microsoft.com/office/drawing/2014/main" val="136843399"/>
                    </a:ext>
                  </a:extLst>
                </a:gridCol>
                <a:gridCol w="1162372">
                  <a:extLst>
                    <a:ext uri="{9D8B030D-6E8A-4147-A177-3AD203B41FA5}">
                      <a16:colId xmlns:a16="http://schemas.microsoft.com/office/drawing/2014/main" val="1538132957"/>
                    </a:ext>
                  </a:extLst>
                </a:gridCol>
                <a:gridCol w="7454683">
                  <a:extLst>
                    <a:ext uri="{9D8B030D-6E8A-4147-A177-3AD203B41FA5}">
                      <a16:colId xmlns:a16="http://schemas.microsoft.com/office/drawing/2014/main" val="2110169368"/>
                    </a:ext>
                  </a:extLst>
                </a:gridCol>
              </a:tblGrid>
              <a:tr h="924560">
                <a:tc>
                  <a:txBody>
                    <a:bodyPr/>
                    <a:lstStyle/>
                    <a:p>
                      <a:r>
                        <a:rPr lang="zh-CN" altLang="en-US" dirty="0">
                          <a:latin typeface="Microsoft YaHei" panose="020B0503020204020204" pitchFamily="34" charset="-122"/>
                          <a:ea typeface="Microsoft YaHei" panose="020B0503020204020204" pitchFamily="34" charset="-122"/>
                        </a:rPr>
                        <a:t>数据类别</a:t>
                      </a:r>
                      <a:endParaRPr lang="en-US" dirty="0">
                        <a:latin typeface="Microsoft YaHei" panose="020B0503020204020204" pitchFamily="34" charset="-122"/>
                        <a:ea typeface="Microsoft YaHei" panose="020B0503020204020204" pitchFamily="34" charset="-122"/>
                      </a:endParaRPr>
                    </a:p>
                  </a:txBody>
                  <a:tcPr/>
                </a:tc>
                <a:tc>
                  <a:txBody>
                    <a:bodyPr/>
                    <a:lstStyle/>
                    <a:p>
                      <a:r>
                        <a:rPr lang="zh-CN" altLang="en-US" dirty="0">
                          <a:latin typeface="Microsoft YaHei" panose="020B0503020204020204" pitchFamily="34" charset="-122"/>
                          <a:ea typeface="Microsoft YaHei" panose="020B0503020204020204" pitchFamily="34" charset="-122"/>
                        </a:rPr>
                        <a:t>阶</a:t>
                      </a:r>
                      <a:endParaRPr lang="en-US" dirty="0">
                        <a:latin typeface="Microsoft YaHei" panose="020B0503020204020204" pitchFamily="34" charset="-122"/>
                        <a:ea typeface="Microsoft YaHei" panose="020B0503020204020204" pitchFamily="34" charset="-122"/>
                      </a:endParaRPr>
                    </a:p>
                  </a:txBody>
                  <a:tcPr/>
                </a:tc>
                <a:tc>
                  <a:txBody>
                    <a:bodyPr/>
                    <a:lstStyle/>
                    <a:p>
                      <a:r>
                        <a:rPr lang="zh-CN" altLang="en-US" dirty="0">
                          <a:latin typeface="Microsoft YaHei" panose="020B0503020204020204" pitchFamily="34" charset="-122"/>
                          <a:ea typeface="Microsoft YaHei" panose="020B0503020204020204" pitchFamily="34" charset="-122"/>
                        </a:rPr>
                        <a:t>形状</a:t>
                      </a:r>
                      <a:endParaRPr lang="en-US"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78430405"/>
                  </a:ext>
                </a:extLst>
              </a:tr>
              <a:tr h="924560">
                <a:tc>
                  <a:txBody>
                    <a:bodyPr/>
                    <a:lstStyle/>
                    <a:p>
                      <a:r>
                        <a:rPr lang="zh-CN" altLang="en-US" dirty="0">
                          <a:latin typeface="Microsoft YaHei" panose="020B0503020204020204" pitchFamily="34" charset="-122"/>
                          <a:ea typeface="Microsoft YaHei" panose="020B0503020204020204" pitchFamily="34" charset="-122"/>
                        </a:rPr>
                        <a:t>向量数据</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2D</a:t>
                      </a:r>
                      <a:r>
                        <a:rPr lang="zh-CN" altLang="en-US" dirty="0">
                          <a:latin typeface="Microsoft YaHei" panose="020B0503020204020204" pitchFamily="34" charset="-122"/>
                          <a:ea typeface="Microsoft YaHei" panose="020B0503020204020204" pitchFamily="34" charset="-122"/>
                        </a:rPr>
                        <a:t>张量</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(samples,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features)</a:t>
                      </a:r>
                      <a:endParaRPr lang="en-US"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652767644"/>
                  </a:ext>
                </a:extLst>
              </a:tr>
              <a:tr h="924560">
                <a:tc>
                  <a:txBody>
                    <a:bodyPr/>
                    <a:lstStyle/>
                    <a:p>
                      <a:r>
                        <a:rPr lang="zh-CN" altLang="en-US" dirty="0">
                          <a:latin typeface="Microsoft YaHei" panose="020B0503020204020204" pitchFamily="34" charset="-122"/>
                          <a:ea typeface="Microsoft YaHei" panose="020B0503020204020204" pitchFamily="34" charset="-122"/>
                        </a:rPr>
                        <a:t>时间序列数据</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3D</a:t>
                      </a:r>
                      <a:r>
                        <a:rPr lang="zh-CN" altLang="en-US" dirty="0">
                          <a:latin typeface="Microsoft YaHei" panose="020B0503020204020204" pitchFamily="34" charset="-122"/>
                          <a:ea typeface="Microsoft YaHei" panose="020B0503020204020204" pitchFamily="34" charset="-122"/>
                        </a:rPr>
                        <a:t>张量</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(samples,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timesteps,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features)</a:t>
                      </a:r>
                      <a:endParaRPr lang="en-US"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858063911"/>
                  </a:ext>
                </a:extLst>
              </a:tr>
              <a:tr h="924560">
                <a:tc>
                  <a:txBody>
                    <a:bodyPr/>
                    <a:lstStyle/>
                    <a:p>
                      <a:r>
                        <a:rPr lang="zh-CN" altLang="en-US" dirty="0">
                          <a:latin typeface="Microsoft YaHei" panose="020B0503020204020204" pitchFamily="34" charset="-122"/>
                          <a:ea typeface="Microsoft YaHei" panose="020B0503020204020204" pitchFamily="34" charset="-122"/>
                        </a:rPr>
                        <a:t>图像</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4D</a:t>
                      </a:r>
                      <a:r>
                        <a:rPr lang="zh-CN" altLang="en-US" dirty="0">
                          <a:latin typeface="Microsoft YaHei" panose="020B0503020204020204" pitchFamily="34" charset="-122"/>
                          <a:ea typeface="Microsoft YaHei" panose="020B0503020204020204" pitchFamily="34" charset="-122"/>
                        </a:rPr>
                        <a:t>张量</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(samples,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height,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width,</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channels)</a:t>
                      </a:r>
                      <a:endParaRPr lang="en-US"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306492913"/>
                  </a:ext>
                </a:extLst>
              </a:tr>
              <a:tr h="924560">
                <a:tc>
                  <a:txBody>
                    <a:bodyPr/>
                    <a:lstStyle/>
                    <a:p>
                      <a:r>
                        <a:rPr lang="zh-CN" altLang="en-US" dirty="0">
                          <a:latin typeface="Microsoft YaHei" panose="020B0503020204020204" pitchFamily="34" charset="-122"/>
                          <a:ea typeface="Microsoft YaHei" panose="020B0503020204020204" pitchFamily="34" charset="-122"/>
                        </a:rPr>
                        <a:t>视频</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5D</a:t>
                      </a:r>
                      <a:r>
                        <a:rPr lang="zh-CN" altLang="en-US" dirty="0">
                          <a:latin typeface="Microsoft YaHei" panose="020B0503020204020204" pitchFamily="34" charset="-122"/>
                          <a:ea typeface="Microsoft YaHei" panose="020B0503020204020204" pitchFamily="34" charset="-122"/>
                        </a:rPr>
                        <a:t>张量</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(samples,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frames,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height,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width,</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channels)</a:t>
                      </a:r>
                      <a:endParaRPr lang="en-US"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63015922"/>
                  </a:ext>
                </a:extLst>
              </a:tr>
            </a:tbl>
          </a:graphicData>
        </a:graphic>
      </p:graphicFrame>
    </p:spTree>
    <p:extLst>
      <p:ext uri="{BB962C8B-B14F-4D97-AF65-F5344CB8AC3E}">
        <p14:creationId xmlns:p14="http://schemas.microsoft.com/office/powerpoint/2010/main" val="675288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图像张量</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6" name="Picture 5">
            <a:extLst>
              <a:ext uri="{FF2B5EF4-FFF2-40B4-BE49-F238E27FC236}">
                <a16:creationId xmlns:a16="http://schemas.microsoft.com/office/drawing/2014/main" id="{FEFB88C8-EB8B-4E46-BBBE-67E5C07E7AAE}"/>
              </a:ext>
            </a:extLst>
          </p:cNvPr>
          <p:cNvPicPr>
            <a:picLocks noChangeAspect="1"/>
          </p:cNvPicPr>
          <p:nvPr/>
        </p:nvPicPr>
        <p:blipFill>
          <a:blip r:embed="rId3"/>
          <a:stretch>
            <a:fillRect/>
          </a:stretch>
        </p:blipFill>
        <p:spPr>
          <a:xfrm>
            <a:off x="6339347" y="2237019"/>
            <a:ext cx="8120031" cy="5133823"/>
          </a:xfrm>
          <a:prstGeom prst="rect">
            <a:avLst/>
          </a:prstGeom>
        </p:spPr>
      </p:pic>
      <p:pic>
        <p:nvPicPr>
          <p:cNvPr id="8" name="Picture 7">
            <a:extLst>
              <a:ext uri="{FF2B5EF4-FFF2-40B4-BE49-F238E27FC236}">
                <a16:creationId xmlns:a16="http://schemas.microsoft.com/office/drawing/2014/main" id="{61916D89-7E33-3049-BF54-FC9443972155}"/>
              </a:ext>
            </a:extLst>
          </p:cNvPr>
          <p:cNvPicPr>
            <a:picLocks noChangeAspect="1"/>
          </p:cNvPicPr>
          <p:nvPr/>
        </p:nvPicPr>
        <p:blipFill>
          <a:blip r:embed="rId4"/>
          <a:stretch>
            <a:fillRect/>
          </a:stretch>
        </p:blipFill>
        <p:spPr>
          <a:xfrm>
            <a:off x="3607494" y="2362380"/>
            <a:ext cx="2111381" cy="1951182"/>
          </a:xfrm>
          <a:prstGeom prst="rect">
            <a:avLst/>
          </a:prstGeom>
        </p:spPr>
      </p:pic>
      <p:sp>
        <p:nvSpPr>
          <p:cNvPr id="9" name="Right Arrow 8">
            <a:extLst>
              <a:ext uri="{FF2B5EF4-FFF2-40B4-BE49-F238E27FC236}">
                <a16:creationId xmlns:a16="http://schemas.microsoft.com/office/drawing/2014/main" id="{26DF2B1C-A432-0C46-9CD8-3BF4001E1711}"/>
              </a:ext>
            </a:extLst>
          </p:cNvPr>
          <p:cNvSpPr/>
          <p:nvPr/>
        </p:nvSpPr>
        <p:spPr>
          <a:xfrm>
            <a:off x="6024050" y="4742278"/>
            <a:ext cx="1275787" cy="523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8A2291F-4413-5041-BD17-CC56E487C4ED}"/>
              </a:ext>
            </a:extLst>
          </p:cNvPr>
          <p:cNvPicPr>
            <a:picLocks noChangeAspect="1"/>
          </p:cNvPicPr>
          <p:nvPr/>
        </p:nvPicPr>
        <p:blipFill>
          <a:blip r:embed="rId5"/>
          <a:stretch>
            <a:fillRect/>
          </a:stretch>
        </p:blipFill>
        <p:spPr>
          <a:xfrm>
            <a:off x="2339899" y="3448359"/>
            <a:ext cx="2072812" cy="1901017"/>
          </a:xfrm>
          <a:prstGeom prst="rect">
            <a:avLst/>
          </a:prstGeom>
        </p:spPr>
      </p:pic>
      <p:pic>
        <p:nvPicPr>
          <p:cNvPr id="11" name="Picture 10">
            <a:extLst>
              <a:ext uri="{FF2B5EF4-FFF2-40B4-BE49-F238E27FC236}">
                <a16:creationId xmlns:a16="http://schemas.microsoft.com/office/drawing/2014/main" id="{7232F662-DC2D-DA45-8535-121E3D241B51}"/>
              </a:ext>
            </a:extLst>
          </p:cNvPr>
          <p:cNvPicPr>
            <a:picLocks noChangeAspect="1"/>
          </p:cNvPicPr>
          <p:nvPr/>
        </p:nvPicPr>
        <p:blipFill>
          <a:blip r:embed="rId6"/>
          <a:stretch>
            <a:fillRect/>
          </a:stretch>
        </p:blipFill>
        <p:spPr>
          <a:xfrm>
            <a:off x="1152189" y="4803930"/>
            <a:ext cx="2110343" cy="2110343"/>
          </a:xfrm>
          <a:prstGeom prst="rect">
            <a:avLst/>
          </a:prstGeom>
        </p:spPr>
      </p:pic>
    </p:spTree>
    <p:extLst>
      <p:ext uri="{BB962C8B-B14F-4D97-AF65-F5344CB8AC3E}">
        <p14:creationId xmlns:p14="http://schemas.microsoft.com/office/powerpoint/2010/main" val="3492630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a:solidFill>
                  <a:srgbClr val="3C4043"/>
                </a:solidFill>
                <a:latin typeface="Microsoft YaHei" charset="-122"/>
                <a:ea typeface="Microsoft YaHei" charset="-122"/>
                <a:cs typeface="Microsoft YaHei" charset="-122"/>
                <a:sym typeface="Google Sans"/>
              </a:rPr>
              <a:t>激荡</a:t>
            </a:r>
            <a:r>
              <a:rPr lang="en-US" altLang="zh-CN" sz="4000" dirty="0">
                <a:solidFill>
                  <a:srgbClr val="3C4043"/>
                </a:solidFill>
                <a:latin typeface="Microsoft YaHei" charset="-122"/>
                <a:ea typeface="Microsoft YaHei" charset="-122"/>
                <a:cs typeface="Microsoft YaHei" charset="-122"/>
                <a:sym typeface="Google Sans"/>
              </a:rPr>
              <a:t>63</a:t>
            </a:r>
            <a:r>
              <a:rPr lang="zh-CN" altLang="en-US" sz="4000" dirty="0">
                <a:solidFill>
                  <a:srgbClr val="3C4043"/>
                </a:solidFill>
                <a:latin typeface="Microsoft YaHei" charset="-122"/>
                <a:ea typeface="Microsoft YaHei" charset="-122"/>
                <a:cs typeface="Microsoft YaHei" charset="-122"/>
                <a:sym typeface="Google Sans"/>
              </a:rPr>
              <a:t>年：人工智能简史</a:t>
            </a:r>
            <a:endParaRPr lang="en-US" altLang="zh-CN" sz="4000" dirty="0">
              <a:solidFill>
                <a:srgbClr val="3C4043"/>
              </a:solidFill>
              <a:latin typeface="Microsoft YaHei" charset="-122"/>
              <a:ea typeface="Microsoft YaHei" charset="-122"/>
              <a:cs typeface="Microsoft YaHei" charset="-122"/>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F6C99-1105-A84B-AF83-BA938DC52D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3" name="Google Shape;450;p102">
            <a:extLst>
              <a:ext uri="{FF2B5EF4-FFF2-40B4-BE49-F238E27FC236}">
                <a16:creationId xmlns:a16="http://schemas.microsoft.com/office/drawing/2014/main" id="{C8476D3F-E71E-9343-B2A6-F5679E468BFD}"/>
              </a:ext>
            </a:extLst>
          </p:cNvPr>
          <p:cNvSpPr txBox="1"/>
          <p:nvPr/>
        </p:nvSpPr>
        <p:spPr>
          <a:xfrm>
            <a:off x="2928757" y="3522209"/>
            <a:ext cx="9232743" cy="1900800"/>
          </a:xfrm>
          <a:prstGeom prst="rect">
            <a:avLst/>
          </a:prstGeom>
          <a:noFill/>
          <a:ln>
            <a:noFill/>
          </a:ln>
        </p:spPr>
        <p:txBody>
          <a:bodyPr spcFirstLastPara="1" wrap="square" lIns="91425" tIns="91425" rIns="91425" bIns="91425" anchor="t" anchorCtr="0">
            <a:noAutofit/>
          </a:bodyPr>
          <a:lstStyle/>
          <a:p>
            <a:pPr lvl="0" algn="ctr"/>
            <a:r>
              <a:rPr lang="zh-CN" altLang="en-US" sz="40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神经网络的计算基础：张量运算</a:t>
            </a:r>
          </a:p>
        </p:txBody>
      </p:sp>
    </p:spTree>
    <p:extLst>
      <p:ext uri="{BB962C8B-B14F-4D97-AF65-F5344CB8AC3E}">
        <p14:creationId xmlns:p14="http://schemas.microsoft.com/office/powerpoint/2010/main" val="1200624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神经网络的计算</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1026" name="Picture 2" descr="https://miro.medium.com/max/2200/1*XdCMCaHPt-pqtEibUfAn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542" y="1165451"/>
            <a:ext cx="9525000" cy="649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064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神经网络的计算</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1026" name="Picture 2" descr="https://miro.medium.com/max/2200/1*XdCMCaHPt-pqtEibUfAnNw.png"/>
          <p:cNvPicPr>
            <a:picLocks noChangeAspect="1" noChangeArrowheads="1"/>
          </p:cNvPicPr>
          <p:nvPr/>
        </p:nvPicPr>
        <p:blipFill rotWithShape="1">
          <a:blip r:embed="rId3">
            <a:extLst>
              <a:ext uri="{28A0092B-C50C-407E-A947-70E740481C1C}">
                <a14:useLocalDpi xmlns:a14="http://schemas.microsoft.com/office/drawing/2010/main" val="0"/>
              </a:ext>
            </a:extLst>
          </a:blip>
          <a:srcRect l="53089" t="28351" r="19413" b="22249"/>
          <a:stretch/>
        </p:blipFill>
        <p:spPr bwMode="auto">
          <a:xfrm>
            <a:off x="1603152" y="2355209"/>
            <a:ext cx="3834791" cy="4697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fully connected lay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700" y="2168981"/>
            <a:ext cx="6691115" cy="50695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70827" y="3768648"/>
            <a:ext cx="653235" cy="6148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3124062" y="3040380"/>
            <a:ext cx="3013621" cy="10356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79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dissolve">
                                      <p:cBhvr>
                                        <p:cTn id="1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张量计算：逐元素运算</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078" name="Picture 6" descr="mage result for matrix a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994" y="2088412"/>
            <a:ext cx="3786552" cy="38051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7019948" y="1482496"/>
            <a:ext cx="5549958" cy="5109935"/>
          </a:xfrm>
          <a:prstGeom prst="rect">
            <a:avLst/>
          </a:prstGeom>
        </p:spPr>
      </p:pic>
    </p:spTree>
    <p:extLst>
      <p:ext uri="{BB962C8B-B14F-4D97-AF65-F5344CB8AC3E}">
        <p14:creationId xmlns:p14="http://schemas.microsoft.com/office/powerpoint/2010/main" val="530064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张量计算：逐元素运算</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078" name="Picture 6" descr="mage result for matrix a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994" y="2088412"/>
            <a:ext cx="3786552" cy="38051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6931232" y="1326021"/>
            <a:ext cx="6006363" cy="6801323"/>
          </a:xfrm>
          <a:prstGeom prst="rect">
            <a:avLst/>
          </a:prstGeom>
        </p:spPr>
      </p:pic>
    </p:spTree>
    <p:extLst>
      <p:ext uri="{BB962C8B-B14F-4D97-AF65-F5344CB8AC3E}">
        <p14:creationId xmlns:p14="http://schemas.microsoft.com/office/powerpoint/2010/main" val="613290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张量计算：张量点积</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6146" name="Picture 2" descr="mage result for matrix dot product"/>
          <p:cNvPicPr>
            <a:picLocks noChangeAspect="1" noChangeArrowheads="1"/>
          </p:cNvPicPr>
          <p:nvPr/>
        </p:nvPicPr>
        <p:blipFill rotWithShape="1">
          <a:blip r:embed="rId3">
            <a:extLst>
              <a:ext uri="{28A0092B-C50C-407E-A947-70E740481C1C}">
                <a14:useLocalDpi xmlns:a14="http://schemas.microsoft.com/office/drawing/2010/main" val="0"/>
              </a:ext>
            </a:extLst>
          </a:blip>
          <a:srcRect l="7105" t="9700" r="18192" b="15875"/>
          <a:stretch/>
        </p:blipFill>
        <p:spPr bwMode="auto">
          <a:xfrm>
            <a:off x="657755" y="2340244"/>
            <a:ext cx="5123114" cy="38280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6407204" y="503555"/>
            <a:ext cx="6899783" cy="7222490"/>
          </a:xfrm>
          <a:prstGeom prst="rect">
            <a:avLst/>
          </a:prstGeom>
        </p:spPr>
      </p:pic>
    </p:spTree>
    <p:extLst>
      <p:ext uri="{BB962C8B-B14F-4D97-AF65-F5344CB8AC3E}">
        <p14:creationId xmlns:p14="http://schemas.microsoft.com/office/powerpoint/2010/main" val="2021859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张量运算：张量变形</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p:cNvPicPr>
            <a:picLocks noChangeAspect="1"/>
          </p:cNvPicPr>
          <p:nvPr/>
        </p:nvPicPr>
        <p:blipFill>
          <a:blip r:embed="rId3"/>
          <a:stretch>
            <a:fillRect/>
          </a:stretch>
        </p:blipFill>
        <p:spPr>
          <a:xfrm>
            <a:off x="6845673" y="915617"/>
            <a:ext cx="6786005" cy="6801323"/>
          </a:xfrm>
          <a:prstGeom prst="rect">
            <a:avLst/>
          </a:prstGeom>
        </p:spPr>
      </p:pic>
      <p:pic>
        <p:nvPicPr>
          <p:cNvPr id="7170" name="Picture 2" descr="mage result for matrix re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140" y="1533086"/>
            <a:ext cx="4814220" cy="364319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ge result for matrix transpo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144" y="5527269"/>
            <a:ext cx="5517486" cy="238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183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F6C99-1105-A84B-AF83-BA938DC52D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Google Shape;450;p102">
            <a:extLst>
              <a:ext uri="{FF2B5EF4-FFF2-40B4-BE49-F238E27FC236}">
                <a16:creationId xmlns:a16="http://schemas.microsoft.com/office/drawing/2014/main" id="{C8476D3F-E71E-9343-B2A6-F5679E468BFD}"/>
              </a:ext>
            </a:extLst>
          </p:cNvPr>
          <p:cNvSpPr txBox="1"/>
          <p:nvPr/>
        </p:nvSpPr>
        <p:spPr>
          <a:xfrm>
            <a:off x="2928757" y="3522209"/>
            <a:ext cx="9232743" cy="1900800"/>
          </a:xfrm>
          <a:prstGeom prst="rect">
            <a:avLst/>
          </a:prstGeom>
          <a:noFill/>
          <a:ln>
            <a:noFill/>
          </a:ln>
        </p:spPr>
        <p:txBody>
          <a:bodyPr spcFirstLastPara="1" wrap="square" lIns="91425" tIns="91425" rIns="91425" bIns="91425" anchor="t" anchorCtr="0">
            <a:noAutofit/>
          </a:bodyPr>
          <a:lstStyle/>
          <a:p>
            <a:pPr lvl="0" algn="ctr"/>
            <a:r>
              <a:rPr lang="zh-CN" altLang="en-US" sz="40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神经网络的训练基础：梯度优化</a:t>
            </a:r>
          </a:p>
        </p:txBody>
      </p:sp>
    </p:spTree>
    <p:extLst>
      <p:ext uri="{BB962C8B-B14F-4D97-AF65-F5344CB8AC3E}">
        <p14:creationId xmlns:p14="http://schemas.microsoft.com/office/powerpoint/2010/main" val="693150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 name="Google Shape;450;p102">
            <a:extLst>
              <a:ext uri="{FF2B5EF4-FFF2-40B4-BE49-F238E27FC236}">
                <a16:creationId xmlns:a16="http://schemas.microsoft.com/office/drawing/2014/main" id="{3F4EE897-36D3-5740-ACE5-E39B9C6C426C}"/>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训练</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a:extLst>
              <a:ext uri="{FF2B5EF4-FFF2-40B4-BE49-F238E27FC236}">
                <a16:creationId xmlns:a16="http://schemas.microsoft.com/office/drawing/2014/main" id="{22017D9B-F2A9-5B4B-B25C-E0BB4403C444}"/>
              </a:ext>
            </a:extLst>
          </p:cNvPr>
          <p:cNvPicPr>
            <a:picLocks noChangeAspect="1"/>
          </p:cNvPicPr>
          <p:nvPr/>
        </p:nvPicPr>
        <p:blipFill>
          <a:blip r:embed="rId3"/>
          <a:stretch>
            <a:fillRect/>
          </a:stretch>
        </p:blipFill>
        <p:spPr>
          <a:xfrm>
            <a:off x="1160030" y="4986049"/>
            <a:ext cx="2309091" cy="2309091"/>
          </a:xfrm>
          <a:prstGeom prst="rect">
            <a:avLst/>
          </a:prstGeom>
        </p:spPr>
      </p:pic>
      <p:pic>
        <p:nvPicPr>
          <p:cNvPr id="4" name="Picture 3">
            <a:extLst>
              <a:ext uri="{FF2B5EF4-FFF2-40B4-BE49-F238E27FC236}">
                <a16:creationId xmlns:a16="http://schemas.microsoft.com/office/drawing/2014/main" id="{4BEC71EB-CE45-1743-B04E-232CCE770A2D}"/>
              </a:ext>
            </a:extLst>
          </p:cNvPr>
          <p:cNvPicPr>
            <a:picLocks noChangeAspect="1"/>
          </p:cNvPicPr>
          <p:nvPr/>
        </p:nvPicPr>
        <p:blipFill>
          <a:blip r:embed="rId4"/>
          <a:stretch>
            <a:fillRect/>
          </a:stretch>
        </p:blipFill>
        <p:spPr>
          <a:xfrm>
            <a:off x="1160030" y="1809506"/>
            <a:ext cx="2309091" cy="1951182"/>
          </a:xfrm>
          <a:prstGeom prst="rect">
            <a:avLst/>
          </a:prstGeom>
        </p:spPr>
      </p:pic>
      <p:pic>
        <p:nvPicPr>
          <p:cNvPr id="7" name="Picture 6">
            <a:extLst>
              <a:ext uri="{FF2B5EF4-FFF2-40B4-BE49-F238E27FC236}">
                <a16:creationId xmlns:a16="http://schemas.microsoft.com/office/drawing/2014/main" id="{B96B8A85-F95E-9B4B-BA22-56C5EA0B780E}"/>
              </a:ext>
            </a:extLst>
          </p:cNvPr>
          <p:cNvPicPr>
            <a:picLocks noChangeAspect="1"/>
          </p:cNvPicPr>
          <p:nvPr/>
        </p:nvPicPr>
        <p:blipFill>
          <a:blip r:embed="rId5"/>
          <a:stretch>
            <a:fillRect/>
          </a:stretch>
        </p:blipFill>
        <p:spPr>
          <a:xfrm>
            <a:off x="1160030" y="3760688"/>
            <a:ext cx="2329227" cy="1728354"/>
          </a:xfrm>
          <a:prstGeom prst="rect">
            <a:avLst/>
          </a:prstGeom>
        </p:spPr>
      </p:pic>
      <p:pic>
        <p:nvPicPr>
          <p:cNvPr id="11" name="Picture 10">
            <a:extLst>
              <a:ext uri="{FF2B5EF4-FFF2-40B4-BE49-F238E27FC236}">
                <a16:creationId xmlns:a16="http://schemas.microsoft.com/office/drawing/2014/main" id="{AE013BD7-FB91-0841-880D-0A5D663ED3FC}"/>
              </a:ext>
            </a:extLst>
          </p:cNvPr>
          <p:cNvPicPr>
            <a:picLocks noChangeAspect="1"/>
          </p:cNvPicPr>
          <p:nvPr/>
        </p:nvPicPr>
        <p:blipFill>
          <a:blip r:embed="rId6"/>
          <a:stretch>
            <a:fillRect/>
          </a:stretch>
        </p:blipFill>
        <p:spPr>
          <a:xfrm>
            <a:off x="4578350" y="3511551"/>
            <a:ext cx="5016500" cy="2463800"/>
          </a:xfrm>
          <a:prstGeom prst="rect">
            <a:avLst/>
          </a:prstGeom>
        </p:spPr>
      </p:pic>
      <p:sp>
        <p:nvSpPr>
          <p:cNvPr id="12" name="Right Arrow 11">
            <a:extLst>
              <a:ext uri="{FF2B5EF4-FFF2-40B4-BE49-F238E27FC236}">
                <a16:creationId xmlns:a16="http://schemas.microsoft.com/office/drawing/2014/main" id="{E7EA31A3-398D-5341-96C2-9C4ACA68B6A1}"/>
              </a:ext>
            </a:extLst>
          </p:cNvPr>
          <p:cNvSpPr/>
          <p:nvPr/>
        </p:nvSpPr>
        <p:spPr>
          <a:xfrm>
            <a:off x="3637722"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135C2CF1-3A15-BB4E-9EA5-1F9988597AC5}"/>
              </a:ext>
            </a:extLst>
          </p:cNvPr>
          <p:cNvSpPr/>
          <p:nvPr/>
        </p:nvSpPr>
        <p:spPr>
          <a:xfrm>
            <a:off x="9614723"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450;p102">
            <a:extLst>
              <a:ext uri="{FF2B5EF4-FFF2-40B4-BE49-F238E27FC236}">
                <a16:creationId xmlns:a16="http://schemas.microsoft.com/office/drawing/2014/main" id="{D0FC5D8B-5352-AC4D-A1B6-9E26B5FA421E}"/>
              </a:ext>
            </a:extLst>
          </p:cNvPr>
          <p:cNvSpPr txBox="1"/>
          <p:nvPr/>
        </p:nvSpPr>
        <p:spPr>
          <a:xfrm>
            <a:off x="12052996"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8" name="Google Shape;450;p102">
            <a:extLst>
              <a:ext uri="{FF2B5EF4-FFF2-40B4-BE49-F238E27FC236}">
                <a16:creationId xmlns:a16="http://schemas.microsoft.com/office/drawing/2014/main" id="{18901609-BE4F-5D45-A56A-C2A3E0D83967}"/>
              </a:ext>
            </a:extLst>
          </p:cNvPr>
          <p:cNvSpPr txBox="1"/>
          <p:nvPr/>
        </p:nvSpPr>
        <p:spPr>
          <a:xfrm>
            <a:off x="10683943"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虎</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9" name="Multiply 18">
            <a:extLst>
              <a:ext uri="{FF2B5EF4-FFF2-40B4-BE49-F238E27FC236}">
                <a16:creationId xmlns:a16="http://schemas.microsoft.com/office/drawing/2014/main" id="{0CD98052-C93E-284F-AC50-6CEAA9B2E796}"/>
              </a:ext>
            </a:extLst>
          </p:cNvPr>
          <p:cNvSpPr/>
          <p:nvPr/>
        </p:nvSpPr>
        <p:spPr>
          <a:xfrm>
            <a:off x="13558837" y="4086226"/>
            <a:ext cx="914400" cy="9144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504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神经网络：前向传播</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4" name="Picture 3">
            <a:extLst>
              <a:ext uri="{FF2B5EF4-FFF2-40B4-BE49-F238E27FC236}">
                <a16:creationId xmlns:a16="http://schemas.microsoft.com/office/drawing/2014/main" id="{2548BC97-53FE-FB44-B330-7367BF48A0E4}"/>
              </a:ext>
            </a:extLst>
          </p:cNvPr>
          <p:cNvPicPr>
            <a:picLocks noChangeAspect="1"/>
          </p:cNvPicPr>
          <p:nvPr/>
        </p:nvPicPr>
        <p:blipFill>
          <a:blip r:embed="rId3"/>
          <a:stretch>
            <a:fillRect/>
          </a:stretch>
        </p:blipFill>
        <p:spPr>
          <a:xfrm>
            <a:off x="901364" y="3122354"/>
            <a:ext cx="5518150" cy="2710180"/>
          </a:xfrm>
          <a:prstGeom prst="rect">
            <a:avLst/>
          </a:prstGeom>
        </p:spPr>
      </p:pic>
      <p:pic>
        <p:nvPicPr>
          <p:cNvPr id="6" name="Picture 5">
            <a:extLst>
              <a:ext uri="{FF2B5EF4-FFF2-40B4-BE49-F238E27FC236}">
                <a16:creationId xmlns:a16="http://schemas.microsoft.com/office/drawing/2014/main" id="{532DA475-B394-714A-95DB-E618071DE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2959" y="1261059"/>
            <a:ext cx="7642321" cy="5515298"/>
          </a:xfrm>
          <a:prstGeom prst="rect">
            <a:avLst/>
          </a:prstGeom>
        </p:spPr>
      </p:pic>
      <p:sp>
        <p:nvSpPr>
          <p:cNvPr id="9" name="Google Shape;450;p102">
            <a:extLst>
              <a:ext uri="{FF2B5EF4-FFF2-40B4-BE49-F238E27FC236}">
                <a16:creationId xmlns:a16="http://schemas.microsoft.com/office/drawing/2014/main" id="{42FC9258-9748-2048-AA29-82F2136510F7}"/>
              </a:ext>
            </a:extLst>
          </p:cNvPr>
          <p:cNvSpPr txBox="1"/>
          <p:nvPr/>
        </p:nvSpPr>
        <p:spPr>
          <a:xfrm>
            <a:off x="11055470" y="5332036"/>
            <a:ext cx="1505841" cy="55192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0" name="Google Shape;450;p102">
            <a:extLst>
              <a:ext uri="{FF2B5EF4-FFF2-40B4-BE49-F238E27FC236}">
                <a16:creationId xmlns:a16="http://schemas.microsoft.com/office/drawing/2014/main" id="{4DA019C8-836F-D14B-A0AC-E2142974148A}"/>
              </a:ext>
            </a:extLst>
          </p:cNvPr>
          <p:cNvSpPr txBox="1"/>
          <p:nvPr/>
        </p:nvSpPr>
        <p:spPr>
          <a:xfrm>
            <a:off x="7238357" y="5307334"/>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虎（预测）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11" name="Picture 10">
            <a:extLst>
              <a:ext uri="{FF2B5EF4-FFF2-40B4-BE49-F238E27FC236}">
                <a16:creationId xmlns:a16="http://schemas.microsoft.com/office/drawing/2014/main" id="{1B00F185-EB23-EC4C-9231-A8D5C559292D}"/>
              </a:ext>
            </a:extLst>
          </p:cNvPr>
          <p:cNvPicPr>
            <a:picLocks noChangeAspect="1"/>
          </p:cNvPicPr>
          <p:nvPr/>
        </p:nvPicPr>
        <p:blipFill>
          <a:blip r:embed="rId5"/>
          <a:stretch>
            <a:fillRect/>
          </a:stretch>
        </p:blipFill>
        <p:spPr>
          <a:xfrm>
            <a:off x="10270421" y="6574968"/>
            <a:ext cx="1303423" cy="1101392"/>
          </a:xfrm>
          <a:prstGeom prst="rect">
            <a:avLst/>
          </a:prstGeom>
        </p:spPr>
      </p:pic>
      <p:sp>
        <p:nvSpPr>
          <p:cNvPr id="12" name="Google Shape;450;p102">
            <a:extLst>
              <a:ext uri="{FF2B5EF4-FFF2-40B4-BE49-F238E27FC236}">
                <a16:creationId xmlns:a16="http://schemas.microsoft.com/office/drawing/2014/main" id="{78ADD9FA-411E-A247-BD6F-B463F30C3478}"/>
              </a:ext>
            </a:extLst>
          </p:cNvPr>
          <p:cNvSpPr txBox="1"/>
          <p:nvPr/>
        </p:nvSpPr>
        <p:spPr>
          <a:xfrm>
            <a:off x="10554938" y="2681005"/>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梯度</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3" name="Google Shape;450;p102">
            <a:extLst>
              <a:ext uri="{FF2B5EF4-FFF2-40B4-BE49-F238E27FC236}">
                <a16:creationId xmlns:a16="http://schemas.microsoft.com/office/drawing/2014/main" id="{71DCB7FE-7DC3-E84D-AFEB-A373A1A1FAF8}"/>
              </a:ext>
            </a:extLst>
          </p:cNvPr>
          <p:cNvSpPr txBox="1"/>
          <p:nvPr/>
        </p:nvSpPr>
        <p:spPr>
          <a:xfrm>
            <a:off x="6975813" y="3901916"/>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损失函数</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cxnSp>
        <p:nvCxnSpPr>
          <p:cNvPr id="16" name="Straight Arrow Connector 15">
            <a:extLst>
              <a:ext uri="{FF2B5EF4-FFF2-40B4-BE49-F238E27FC236}">
                <a16:creationId xmlns:a16="http://schemas.microsoft.com/office/drawing/2014/main" id="{AF75528A-A9DA-C34D-8ADA-B40A53586A8C}"/>
              </a:ext>
            </a:extLst>
          </p:cNvPr>
          <p:cNvCxnSpPr/>
          <p:nvPr/>
        </p:nvCxnSpPr>
        <p:spPr>
          <a:xfrm flipH="1">
            <a:off x="1170724" y="2681005"/>
            <a:ext cx="4712769" cy="0"/>
          </a:xfrm>
          <a:prstGeom prst="straightConnector1">
            <a:avLst/>
          </a:prstGeom>
          <a:ln w="38100">
            <a:solidFill>
              <a:srgbClr val="FF0000"/>
            </a:solidFill>
            <a:headEnd type="triangle" w="med" len="med"/>
            <a:tailEnd type="none" w="med" len="med"/>
          </a:ln>
        </p:spPr>
        <p:style>
          <a:lnRef idx="3">
            <a:schemeClr val="accent1"/>
          </a:lnRef>
          <a:fillRef idx="0">
            <a:schemeClr val="accent1"/>
          </a:fillRef>
          <a:effectRef idx="2">
            <a:schemeClr val="accent1"/>
          </a:effectRef>
          <a:fontRef idx="minor">
            <a:schemeClr val="tx1"/>
          </a:fontRef>
        </p:style>
      </p:cxnSp>
      <p:sp>
        <p:nvSpPr>
          <p:cNvPr id="17" name="Google Shape;450;p102">
            <a:extLst>
              <a:ext uri="{FF2B5EF4-FFF2-40B4-BE49-F238E27FC236}">
                <a16:creationId xmlns:a16="http://schemas.microsoft.com/office/drawing/2014/main" id="{D92A85B1-CF62-1C43-9828-1BA5945A79F5}"/>
              </a:ext>
            </a:extLst>
          </p:cNvPr>
          <p:cNvSpPr txBox="1"/>
          <p:nvPr/>
        </p:nvSpPr>
        <p:spPr>
          <a:xfrm>
            <a:off x="2774187" y="2103710"/>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前向传播</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2210131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3" name="Picture 2">
            <a:extLst>
              <a:ext uri="{FF2B5EF4-FFF2-40B4-BE49-F238E27FC236}">
                <a16:creationId xmlns:a16="http://schemas.microsoft.com/office/drawing/2014/main" id="{23418715-6116-E445-91BE-A49A09D87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052" y="1097773"/>
            <a:ext cx="11482294" cy="6643012"/>
          </a:xfrm>
          <a:prstGeom prst="rect">
            <a:avLst/>
          </a:prstGeom>
        </p:spPr>
      </p:pic>
      <p:sp>
        <p:nvSpPr>
          <p:cNvPr id="4" name="Google Shape;450;p102">
            <a:extLst>
              <a:ext uri="{FF2B5EF4-FFF2-40B4-BE49-F238E27FC236}">
                <a16:creationId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AI</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历史上的三次大发展</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2172550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神经网络：训练机制</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6" name="Picture 5">
            <a:extLst>
              <a:ext uri="{FF2B5EF4-FFF2-40B4-BE49-F238E27FC236}">
                <a16:creationId xmlns:a16="http://schemas.microsoft.com/office/drawing/2014/main" id="{532DA475-B394-714A-95DB-E618071DE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959" y="1261059"/>
            <a:ext cx="7642321" cy="5515298"/>
          </a:xfrm>
          <a:prstGeom prst="rect">
            <a:avLst/>
          </a:prstGeom>
        </p:spPr>
      </p:pic>
      <p:sp>
        <p:nvSpPr>
          <p:cNvPr id="9" name="Google Shape;450;p102">
            <a:extLst>
              <a:ext uri="{FF2B5EF4-FFF2-40B4-BE49-F238E27FC236}">
                <a16:creationId xmlns:a16="http://schemas.microsoft.com/office/drawing/2014/main" id="{42FC9258-9748-2048-AA29-82F2136510F7}"/>
              </a:ext>
            </a:extLst>
          </p:cNvPr>
          <p:cNvSpPr txBox="1"/>
          <p:nvPr/>
        </p:nvSpPr>
        <p:spPr>
          <a:xfrm>
            <a:off x="11055470" y="5332036"/>
            <a:ext cx="1505841" cy="55192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0" name="Google Shape;450;p102">
            <a:extLst>
              <a:ext uri="{FF2B5EF4-FFF2-40B4-BE49-F238E27FC236}">
                <a16:creationId xmlns:a16="http://schemas.microsoft.com/office/drawing/2014/main" id="{4DA019C8-836F-D14B-A0AC-E2142974148A}"/>
              </a:ext>
            </a:extLst>
          </p:cNvPr>
          <p:cNvSpPr txBox="1"/>
          <p:nvPr/>
        </p:nvSpPr>
        <p:spPr>
          <a:xfrm>
            <a:off x="7238357" y="5307334"/>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虎（预测）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11" name="Picture 10">
            <a:extLst>
              <a:ext uri="{FF2B5EF4-FFF2-40B4-BE49-F238E27FC236}">
                <a16:creationId xmlns:a16="http://schemas.microsoft.com/office/drawing/2014/main" id="{1B00F185-EB23-EC4C-9231-A8D5C559292D}"/>
              </a:ext>
            </a:extLst>
          </p:cNvPr>
          <p:cNvPicPr>
            <a:picLocks noChangeAspect="1"/>
          </p:cNvPicPr>
          <p:nvPr/>
        </p:nvPicPr>
        <p:blipFill>
          <a:blip r:embed="rId4"/>
          <a:stretch>
            <a:fillRect/>
          </a:stretch>
        </p:blipFill>
        <p:spPr>
          <a:xfrm>
            <a:off x="10270421" y="6574968"/>
            <a:ext cx="1303423" cy="1101392"/>
          </a:xfrm>
          <a:prstGeom prst="rect">
            <a:avLst/>
          </a:prstGeom>
        </p:spPr>
      </p:pic>
      <p:sp>
        <p:nvSpPr>
          <p:cNvPr id="12" name="Google Shape;450;p102">
            <a:extLst>
              <a:ext uri="{FF2B5EF4-FFF2-40B4-BE49-F238E27FC236}">
                <a16:creationId xmlns:a16="http://schemas.microsoft.com/office/drawing/2014/main" id="{78ADD9FA-411E-A247-BD6F-B463F30C3478}"/>
              </a:ext>
            </a:extLst>
          </p:cNvPr>
          <p:cNvSpPr txBox="1"/>
          <p:nvPr/>
        </p:nvSpPr>
        <p:spPr>
          <a:xfrm>
            <a:off x="10554938" y="2681005"/>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梯度</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3" name="Google Shape;450;p102">
            <a:extLst>
              <a:ext uri="{FF2B5EF4-FFF2-40B4-BE49-F238E27FC236}">
                <a16:creationId xmlns:a16="http://schemas.microsoft.com/office/drawing/2014/main" id="{71DCB7FE-7DC3-E84D-AFEB-A373A1A1FAF8}"/>
              </a:ext>
            </a:extLst>
          </p:cNvPr>
          <p:cNvSpPr txBox="1"/>
          <p:nvPr/>
        </p:nvSpPr>
        <p:spPr>
          <a:xfrm>
            <a:off x="6975813" y="3901916"/>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损失函数</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6504EEC-F6CB-C74F-8254-2848042283F7}"/>
                  </a:ext>
                </a:extLst>
              </p:cNvPr>
              <p:cNvSpPr txBox="1"/>
              <p:nvPr/>
            </p:nvSpPr>
            <p:spPr>
              <a:xfrm>
                <a:off x="433931" y="2787553"/>
                <a:ext cx="557496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altLang="zh-CN" sz="3200" b="0" i="1" smtClean="0">
                          <a:latin typeface="Cambria Math" panose="02040503050406030204" pitchFamily="18" charset="0"/>
                        </a:rPr>
                        <m:t>𝑏</m:t>
                      </m:r>
                      <m:r>
                        <a:rPr lang="en-US" sz="3200" b="0" i="1" smtClean="0">
                          <a:latin typeface="Cambria Math" panose="02040503050406030204" pitchFamily="18" charset="0"/>
                        </a:rPr>
                        <m:t>+</m:t>
                      </m:r>
                      <m:r>
                        <a:rPr lang="en-US" altLang="zh-CN" sz="3200" b="0" i="1" smtClean="0">
                          <a:latin typeface="Cambria Math" panose="02040503050406030204" pitchFamily="18" charset="0"/>
                        </a:rPr>
                        <m:t>𝑤</m:t>
                      </m:r>
                      <m:r>
                        <a:rPr lang="en-US" sz="3200" b="0" i="1" smtClean="0">
                          <a:latin typeface="Cambria Math" panose="02040503050406030204" pitchFamily="18" charset="0"/>
                        </a:rPr>
                        <m:t>𝑥</m:t>
                      </m:r>
                    </m:oMath>
                  </m:oMathPara>
                </a14:m>
                <a:endParaRPr lang="en-US" sz="3200" b="0" i="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26504EEC-F6CB-C74F-8254-2848042283F7}"/>
                  </a:ext>
                </a:extLst>
              </p:cNvPr>
              <p:cNvSpPr txBox="1">
                <a:spLocks noRot="1" noChangeAspect="1" noMove="1" noResize="1" noEditPoints="1" noAdjustHandles="1" noChangeArrowheads="1" noChangeShapeType="1" noTextEdit="1"/>
              </p:cNvSpPr>
              <p:nvPr/>
            </p:nvSpPr>
            <p:spPr>
              <a:xfrm>
                <a:off x="433931" y="2787553"/>
                <a:ext cx="5574962" cy="492443"/>
              </a:xfrm>
              <a:prstGeom prst="rect">
                <a:avLst/>
              </a:prstGeom>
              <a:blipFill>
                <a:blip r:embed="rId5"/>
                <a:stretch>
                  <a:fillRect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3946BC-1C94-C44F-9C50-00CD934011AD}"/>
                  </a:ext>
                </a:extLst>
              </p:cNvPr>
              <p:cNvSpPr txBox="1"/>
              <p:nvPr/>
            </p:nvSpPr>
            <p:spPr>
              <a:xfrm>
                <a:off x="1925791" y="5854344"/>
                <a:ext cx="5574962" cy="49244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𝑙𝑜𝑠𝑠</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𝑦</m:t>
                      </m:r>
                      <m:r>
                        <a:rPr lang="en-US" sz="3200" b="0" i="1" smtClean="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h</m:t>
                          </m:r>
                        </m:e>
                        <m:sub>
                          <m:r>
                            <a:rPr lang="en-US" sz="3200" i="1">
                              <a:latin typeface="Cambria Math" panose="02040503050406030204" pitchFamily="18" charset="0"/>
                              <a:ea typeface="Cambria Math" panose="02040503050406030204" pitchFamily="18" charset="0"/>
                            </a:rPr>
                            <m:t>𝜃</m:t>
                          </m:r>
                        </m:sub>
                      </m:sSub>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𝑥</m:t>
                          </m:r>
                        </m:e>
                      </m:d>
                    </m:oMath>
                  </m:oMathPara>
                </a14:m>
                <a:endParaRPr lang="en-US" sz="3200" dirty="0"/>
              </a:p>
            </p:txBody>
          </p:sp>
        </mc:Choice>
        <mc:Fallback xmlns="">
          <p:sp>
            <p:nvSpPr>
              <p:cNvPr id="16" name="TextBox 15">
                <a:extLst>
                  <a:ext uri="{FF2B5EF4-FFF2-40B4-BE49-F238E27FC236}">
                    <a16:creationId xmlns:a16="http://schemas.microsoft.com/office/drawing/2014/main" id="{AE3946BC-1C94-C44F-9C50-00CD934011AD}"/>
                  </a:ext>
                </a:extLst>
              </p:cNvPr>
              <p:cNvSpPr txBox="1">
                <a:spLocks noRot="1" noChangeAspect="1" noMove="1" noResize="1" noEditPoints="1" noAdjustHandles="1" noChangeArrowheads="1" noChangeShapeType="1" noTextEdit="1"/>
              </p:cNvSpPr>
              <p:nvPr/>
            </p:nvSpPr>
            <p:spPr>
              <a:xfrm>
                <a:off x="1925791" y="5854344"/>
                <a:ext cx="5574962" cy="492443"/>
              </a:xfrm>
              <a:prstGeom prst="rect">
                <a:avLst/>
              </a:prstGeom>
              <a:blipFill>
                <a:blip r:embed="rId6"/>
                <a:stretch>
                  <a:fillRect b="-25000"/>
                </a:stretch>
              </a:blipFill>
            </p:spPr>
            <p:txBody>
              <a:bodyPr/>
              <a:lstStyle/>
              <a:p>
                <a:r>
                  <a:rPr lang="en-US">
                    <a:noFill/>
                  </a:rPr>
                  <a:t> </a:t>
                </a:r>
              </a:p>
            </p:txBody>
          </p:sp>
        </mc:Fallback>
      </mc:AlternateContent>
      <p:sp>
        <p:nvSpPr>
          <p:cNvPr id="17" name="Google Shape;450;p102">
            <a:extLst>
              <a:ext uri="{FF2B5EF4-FFF2-40B4-BE49-F238E27FC236}">
                <a16:creationId xmlns:a16="http://schemas.microsoft.com/office/drawing/2014/main" id="{B9A84293-ACF1-0E49-A83C-8A6E098EB30E}"/>
              </a:ext>
            </a:extLst>
          </p:cNvPr>
          <p:cNvSpPr txBox="1"/>
          <p:nvPr/>
        </p:nvSpPr>
        <p:spPr>
          <a:xfrm>
            <a:off x="167231" y="2648643"/>
            <a:ext cx="2308712"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理想函数：</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
        <p:nvSpPr>
          <p:cNvPr id="19" name="Google Shape;450;p102">
            <a:extLst>
              <a:ext uri="{FF2B5EF4-FFF2-40B4-BE49-F238E27FC236}">
                <a16:creationId xmlns:a16="http://schemas.microsoft.com/office/drawing/2014/main" id="{F0F429A0-D313-C244-8C1C-33CF147BF779}"/>
              </a:ext>
            </a:extLst>
          </p:cNvPr>
          <p:cNvSpPr txBox="1"/>
          <p:nvPr/>
        </p:nvSpPr>
        <p:spPr>
          <a:xfrm>
            <a:off x="489313" y="5718025"/>
            <a:ext cx="2582715"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损失值（误差）：</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cxnSp>
        <p:nvCxnSpPr>
          <p:cNvPr id="20" name="Straight Arrow Connector 19">
            <a:extLst>
              <a:ext uri="{FF2B5EF4-FFF2-40B4-BE49-F238E27FC236}">
                <a16:creationId xmlns:a16="http://schemas.microsoft.com/office/drawing/2014/main" id="{FE778349-ED3F-804E-BFA5-1C37D119925E}"/>
              </a:ext>
            </a:extLst>
          </p:cNvPr>
          <p:cNvCxnSpPr>
            <a:cxnSpLocks/>
          </p:cNvCxnSpPr>
          <p:nvPr/>
        </p:nvCxnSpPr>
        <p:spPr>
          <a:xfrm flipV="1">
            <a:off x="3072029" y="3279996"/>
            <a:ext cx="0" cy="4024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5F6396C-B26B-F948-943B-2EB5DBCC910A}"/>
              </a:ext>
            </a:extLst>
          </p:cNvPr>
          <p:cNvCxnSpPr>
            <a:cxnSpLocks/>
          </p:cNvCxnSpPr>
          <p:nvPr/>
        </p:nvCxnSpPr>
        <p:spPr>
          <a:xfrm flipV="1">
            <a:off x="3850963" y="3279996"/>
            <a:ext cx="1" cy="3950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4D0BE6B-E032-DA4A-9115-2A9B88FDC86A}"/>
                  </a:ext>
                </a:extLst>
              </p:cNvPr>
              <p:cNvSpPr txBox="1"/>
              <p:nvPr/>
            </p:nvSpPr>
            <p:spPr>
              <a:xfrm>
                <a:off x="1813813" y="4296093"/>
                <a:ext cx="5068147" cy="49244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h</m:t>
                          </m:r>
                        </m:e>
                        <m:sub>
                          <m:r>
                            <a:rPr lang="en-US" sz="3200" i="1">
                              <a:latin typeface="Cambria Math" panose="02040503050406030204" pitchFamily="18" charset="0"/>
                              <a:ea typeface="Cambria Math" panose="02040503050406030204" pitchFamily="18" charset="0"/>
                            </a:rPr>
                            <m:t>𝜃</m:t>
                          </m:r>
                        </m:sub>
                      </m:sSub>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𝑥</m:t>
                          </m:r>
                        </m:e>
                      </m:d>
                      <m:r>
                        <a:rPr lang="en-US" sz="3200" b="0" i="1" smtClean="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m:rPr>
                                  <m:sty m:val="p"/>
                                </m:rPr>
                                <a:rPr lang="en-US" sz="3200" i="1">
                                  <a:latin typeface="Cambria Math" panose="02040503050406030204" pitchFamily="18" charset="0"/>
                                </a:rPr>
                                <m:t>θ</m:t>
                              </m:r>
                            </m:e>
                            <m:sub>
                              <m:r>
                                <a:rPr lang="en-US" sz="3200">
                                  <a:latin typeface="Cambria Math" panose="02040503050406030204" pitchFamily="18" charset="0"/>
                                </a:rPr>
                                <m:t>0</m:t>
                              </m:r>
                            </m:sub>
                          </m:sSub>
                          <m:r>
                            <a:rPr lang="en-US" sz="3200" i="1">
                              <a:latin typeface="Cambria Math" panose="02040503050406030204" pitchFamily="18" charset="0"/>
                            </a:rPr>
                            <m:t>+</m:t>
                          </m:r>
                          <m:r>
                            <m:rPr>
                              <m:sty m:val="p"/>
                            </m:rPr>
                            <a:rPr lang="en-US" sz="3200" i="1">
                              <a:latin typeface="Cambria Math" panose="02040503050406030204" pitchFamily="18" charset="0"/>
                            </a:rPr>
                            <m:t>θ</m:t>
                          </m:r>
                        </m:e>
                        <m:sub>
                          <m:r>
                            <a:rPr lang="en-US" sz="3200" i="1">
                              <a:latin typeface="Cambria Math" panose="02040503050406030204" pitchFamily="18" charset="0"/>
                            </a:rPr>
                            <m:t>1</m:t>
                          </m:r>
                        </m:sub>
                      </m:sSub>
                      <m:sSub>
                        <m:sSubPr>
                          <m:ctrlPr>
                            <a:rPr lang="en-US" sz="3200" i="1" smtClean="0">
                              <a:latin typeface="Cambria Math" panose="02040503050406030204" pitchFamily="18" charset="0"/>
                            </a:rPr>
                          </m:ctrlPr>
                        </m:sSubPr>
                        <m:e>
                          <m:r>
                            <a:rPr lang="en-US" sz="3200" i="1">
                              <a:latin typeface="Cambria Math" panose="02040503050406030204" pitchFamily="18" charset="0"/>
                            </a:rPr>
                            <m:t>𝑥</m:t>
                          </m:r>
                        </m:e>
                        <m:sub>
                          <m:r>
                            <a:rPr lang="en-US" sz="3200" i="1" smtClean="0">
                              <a:latin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𝜃</m:t>
                          </m:r>
                        </m:e>
                        <m:sup>
                          <m:r>
                            <a:rPr lang="en-US" sz="3200" i="1">
                              <a:latin typeface="Cambria Math" panose="02040503050406030204" pitchFamily="18" charset="0"/>
                              <a:ea typeface="Cambria Math" panose="02040503050406030204" pitchFamily="18" charset="0"/>
                            </a:rPr>
                            <m:t>𝑇</m:t>
                          </m:r>
                        </m:sup>
                      </m:sSup>
                      <m:r>
                        <a:rPr lang="en-US" sz="3200" i="1">
                          <a:latin typeface="Cambria Math" panose="02040503050406030204" pitchFamily="18" charset="0"/>
                          <a:ea typeface="Cambria Math" panose="02040503050406030204" pitchFamily="18" charset="0"/>
                        </a:rPr>
                        <m:t>𝑥</m:t>
                      </m:r>
                    </m:oMath>
                  </m:oMathPara>
                </a14:m>
                <a:endParaRPr lang="en-US" sz="3200" dirty="0"/>
              </a:p>
            </p:txBody>
          </p:sp>
        </mc:Choice>
        <mc:Fallback xmlns="">
          <p:sp>
            <p:nvSpPr>
              <p:cNvPr id="24" name="TextBox 23">
                <a:extLst>
                  <a:ext uri="{FF2B5EF4-FFF2-40B4-BE49-F238E27FC236}">
                    <a16:creationId xmlns:a16="http://schemas.microsoft.com/office/drawing/2014/main" id="{74D0BE6B-E032-DA4A-9115-2A9B88FDC86A}"/>
                  </a:ext>
                </a:extLst>
              </p:cNvPr>
              <p:cNvSpPr txBox="1">
                <a:spLocks noRot="1" noChangeAspect="1" noMove="1" noResize="1" noEditPoints="1" noAdjustHandles="1" noChangeArrowheads="1" noChangeShapeType="1" noTextEdit="1"/>
              </p:cNvSpPr>
              <p:nvPr/>
            </p:nvSpPr>
            <p:spPr>
              <a:xfrm>
                <a:off x="1813813" y="4296093"/>
                <a:ext cx="5068147" cy="492443"/>
              </a:xfrm>
              <a:prstGeom prst="rect">
                <a:avLst/>
              </a:prstGeom>
              <a:blipFill>
                <a:blip r:embed="rId7"/>
                <a:stretch>
                  <a:fillRect b="-20000"/>
                </a:stretch>
              </a:blipFill>
            </p:spPr>
            <p:txBody>
              <a:bodyPr/>
              <a:lstStyle/>
              <a:p>
                <a:r>
                  <a:rPr lang="en-US">
                    <a:noFill/>
                  </a:rPr>
                  <a:t> </a:t>
                </a:r>
              </a:p>
            </p:txBody>
          </p:sp>
        </mc:Fallback>
      </mc:AlternateContent>
      <p:sp>
        <p:nvSpPr>
          <p:cNvPr id="25" name="Google Shape;450;p102">
            <a:extLst>
              <a:ext uri="{FF2B5EF4-FFF2-40B4-BE49-F238E27FC236}">
                <a16:creationId xmlns:a16="http://schemas.microsoft.com/office/drawing/2014/main" id="{247A90A6-38DC-CE4A-9054-E17F84C793DD}"/>
              </a:ext>
            </a:extLst>
          </p:cNvPr>
          <p:cNvSpPr txBox="1"/>
          <p:nvPr/>
        </p:nvSpPr>
        <p:spPr>
          <a:xfrm>
            <a:off x="179853" y="4172164"/>
            <a:ext cx="2308712"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假设函数：</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Tree>
    <p:extLst>
      <p:ext uri="{BB962C8B-B14F-4D97-AF65-F5344CB8AC3E}">
        <p14:creationId xmlns:p14="http://schemas.microsoft.com/office/powerpoint/2010/main" val="268847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4"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神经网络：反向传播</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4" name="Picture 3">
            <a:extLst>
              <a:ext uri="{FF2B5EF4-FFF2-40B4-BE49-F238E27FC236}">
                <a16:creationId xmlns:a16="http://schemas.microsoft.com/office/drawing/2014/main" id="{2548BC97-53FE-FB44-B330-7367BF48A0E4}"/>
              </a:ext>
            </a:extLst>
          </p:cNvPr>
          <p:cNvPicPr>
            <a:picLocks noChangeAspect="1"/>
          </p:cNvPicPr>
          <p:nvPr/>
        </p:nvPicPr>
        <p:blipFill>
          <a:blip r:embed="rId3"/>
          <a:stretch>
            <a:fillRect/>
          </a:stretch>
        </p:blipFill>
        <p:spPr>
          <a:xfrm>
            <a:off x="8289712" y="3122354"/>
            <a:ext cx="5518150" cy="2710180"/>
          </a:xfrm>
          <a:prstGeom prst="rect">
            <a:avLst/>
          </a:prstGeom>
        </p:spPr>
      </p:pic>
      <p:cxnSp>
        <p:nvCxnSpPr>
          <p:cNvPr id="3" name="Straight Arrow Connector 2">
            <a:extLst>
              <a:ext uri="{FF2B5EF4-FFF2-40B4-BE49-F238E27FC236}">
                <a16:creationId xmlns:a16="http://schemas.microsoft.com/office/drawing/2014/main" id="{7BE8F890-0F6A-8249-A15A-80911FF92590}"/>
              </a:ext>
            </a:extLst>
          </p:cNvPr>
          <p:cNvCxnSpPr/>
          <p:nvPr/>
        </p:nvCxnSpPr>
        <p:spPr>
          <a:xfrm flipH="1">
            <a:off x="8559072" y="2681005"/>
            <a:ext cx="4712769" cy="0"/>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4" name="Google Shape;450;p102">
            <a:extLst>
              <a:ext uri="{FF2B5EF4-FFF2-40B4-BE49-F238E27FC236}">
                <a16:creationId xmlns:a16="http://schemas.microsoft.com/office/drawing/2014/main" id="{67C47AB2-52E3-2A46-A10B-62A63A65E875}"/>
              </a:ext>
            </a:extLst>
          </p:cNvPr>
          <p:cNvSpPr txBox="1"/>
          <p:nvPr/>
        </p:nvSpPr>
        <p:spPr>
          <a:xfrm>
            <a:off x="10162535" y="2103710"/>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反向传播</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35E0B9-9174-CA4B-8EB0-A2B26C6C3BCD}"/>
                  </a:ext>
                </a:extLst>
              </p:cNvPr>
              <p:cNvSpPr txBox="1"/>
              <p:nvPr/>
            </p:nvSpPr>
            <p:spPr>
              <a:xfrm>
                <a:off x="1152189" y="5113417"/>
                <a:ext cx="5655513" cy="10752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sz="3200" i="1">
                              <a:latin typeface="Cambria Math" panose="02040503050406030204" pitchFamily="18" charset="0"/>
                            </a:rPr>
                            <m:t>𝜃</m:t>
                          </m:r>
                        </m:e>
                        <m:sub>
                          <m:r>
                            <a:rPr lang="en-US" altLang="zh-CN" sz="3200" i="1">
                              <a:latin typeface="Cambria Math" panose="02040503050406030204" pitchFamily="18" charset="0"/>
                            </a:rPr>
                            <m:t>𝑗</m:t>
                          </m:r>
                        </m:sub>
                      </m:sSub>
                      <m:r>
                        <a:rPr lang="en-US" altLang="zh-CN" sz="3200" b="0" i="1" smtClean="0">
                          <a:latin typeface="Cambria Math" panose="02040503050406030204" pitchFamily="18" charset="0"/>
                        </a:rPr>
                        <m:t>−</m:t>
                      </m:r>
                      <m:r>
                        <a:rPr lang="en-US" altLang="zh-CN" sz="3200" i="1">
                          <a:latin typeface="Cambria Math" panose="02040503050406030204" pitchFamily="18" charset="0"/>
                        </a:rPr>
                        <m:t>𝛼</m:t>
                      </m:r>
                      <m:f>
                        <m:fPr>
                          <m:ctrlPr>
                            <a:rPr lang="en-US" altLang="zh-CN" sz="3200" b="0" i="1" smtClean="0">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m:t>
                          </m:r>
                        </m:num>
                        <m:den>
                          <m:r>
                            <a:rPr lang="en-US" altLang="zh-CN" sz="3200" b="0" i="1" smtClean="0">
                              <a:latin typeface="Cambria Math" panose="02040503050406030204" pitchFamily="18" charset="0"/>
                              <a:ea typeface="Cambria Math" panose="02040503050406030204" pitchFamily="18" charset="0"/>
                            </a:rPr>
                            <m:t>𝜕</m:t>
                          </m:r>
                          <m:sSub>
                            <m:sSubPr>
                              <m:ctrlPr>
                                <a:rPr lang="en-US" altLang="zh-CN" sz="3200" b="0" i="1" smtClean="0">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𝜃</m:t>
                              </m:r>
                            </m:e>
                            <m:sub>
                              <m:r>
                                <a:rPr lang="en-US" altLang="zh-CN" sz="3200" b="0" i="1" smtClean="0">
                                  <a:latin typeface="Cambria Math" panose="02040503050406030204" pitchFamily="18" charset="0"/>
                                  <a:ea typeface="Cambria Math" panose="02040503050406030204" pitchFamily="18" charset="0"/>
                                </a:rPr>
                                <m:t>𝑗</m:t>
                              </m:r>
                            </m:sub>
                          </m:sSub>
                        </m:den>
                      </m:f>
                      <m:r>
                        <m:rPr>
                          <m:sty m:val="p"/>
                        </m:rPr>
                        <a:rPr lang="en-US" altLang="zh-CN" sz="3200" i="1">
                          <a:latin typeface="Cambria Math" panose="02040503050406030204" pitchFamily="18" charset="0"/>
                          <a:ea typeface="Cambria Math" panose="02040503050406030204" pitchFamily="18" charset="0"/>
                        </a:rPr>
                        <m:t>J</m:t>
                      </m:r>
                      <m:d>
                        <m:dPr>
                          <m:ctrlPr>
                            <a:rPr lang="en-US" altLang="zh-CN" sz="3200" i="1">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𝜃</m:t>
                          </m:r>
                        </m:e>
                      </m:d>
                    </m:oMath>
                  </m:oMathPara>
                </a14:m>
                <a:endParaRPr lang="en-US" sz="3200" b="0" dirty="0"/>
              </a:p>
            </p:txBody>
          </p:sp>
        </mc:Choice>
        <mc:Fallback xmlns="">
          <p:sp>
            <p:nvSpPr>
              <p:cNvPr id="15" name="TextBox 14">
                <a:extLst>
                  <a:ext uri="{FF2B5EF4-FFF2-40B4-BE49-F238E27FC236}">
                    <a16:creationId xmlns:a16="http://schemas.microsoft.com/office/drawing/2014/main" id="{BD35E0B9-9174-CA4B-8EB0-A2B26C6C3BCD}"/>
                  </a:ext>
                </a:extLst>
              </p:cNvPr>
              <p:cNvSpPr txBox="1">
                <a:spLocks noRot="1" noChangeAspect="1" noMove="1" noResize="1" noEditPoints="1" noAdjustHandles="1" noChangeArrowheads="1" noChangeShapeType="1" noTextEdit="1"/>
              </p:cNvSpPr>
              <p:nvPr/>
            </p:nvSpPr>
            <p:spPr>
              <a:xfrm>
                <a:off x="1152189" y="5113417"/>
                <a:ext cx="5655513" cy="1075294"/>
              </a:xfrm>
              <a:prstGeom prst="rect">
                <a:avLst/>
              </a:prstGeom>
              <a:blipFill>
                <a:blip r:embed="rId4"/>
                <a:stretch>
                  <a:fillRect t="-1176" b="-11765"/>
                </a:stretch>
              </a:blipFill>
            </p:spPr>
            <p:txBody>
              <a:bodyPr/>
              <a:lstStyle/>
              <a:p>
                <a:r>
                  <a:rPr lang="en-US">
                    <a:noFill/>
                  </a:rPr>
                  <a:t> </a:t>
                </a:r>
              </a:p>
            </p:txBody>
          </p:sp>
        </mc:Fallback>
      </mc:AlternateContent>
      <p:sp>
        <p:nvSpPr>
          <p:cNvPr id="16" name="Google Shape;450;p102">
            <a:extLst>
              <a:ext uri="{FF2B5EF4-FFF2-40B4-BE49-F238E27FC236}">
                <a16:creationId xmlns:a16="http://schemas.microsoft.com/office/drawing/2014/main" id="{1A16DAC8-A70B-0744-A8DE-5A00B81D0257}"/>
              </a:ext>
            </a:extLst>
          </p:cNvPr>
          <p:cNvSpPr txBox="1"/>
          <p:nvPr/>
        </p:nvSpPr>
        <p:spPr>
          <a:xfrm>
            <a:off x="1207736" y="4276623"/>
            <a:ext cx="2308712"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迭代模型参数：</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FD7E18F-94E3-E042-B54D-3FDDF3F93B3B}"/>
                  </a:ext>
                </a:extLst>
              </p:cNvPr>
              <p:cNvSpPr txBox="1"/>
              <p:nvPr/>
            </p:nvSpPr>
            <p:spPr>
              <a:xfrm>
                <a:off x="1152189" y="2783949"/>
                <a:ext cx="6620524" cy="1344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r>
                        <a:rPr lang="en-US" sz="3200" b="0" i="1" smtClean="0">
                          <a:latin typeface="Cambria Math" panose="02040503050406030204" pitchFamily="18" charset="0"/>
                        </a:rPr>
                        <m:t>(</m:t>
                      </m:r>
                      <m:r>
                        <a:rPr lang="en-US" sz="3200" b="0" i="1" smtClean="0">
                          <a:latin typeface="Cambria Math" panose="02040503050406030204" pitchFamily="18" charset="0"/>
                        </a:rPr>
                        <m:t>𝜃</m:t>
                      </m:r>
                      <m:r>
                        <a:rPr lang="en-US"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num>
                        <m:den>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𝑛</m:t>
                          </m:r>
                        </m:den>
                      </m:f>
                      <m:nary>
                        <m:naryPr>
                          <m:chr m:val="∑"/>
                          <m:ctrlPr>
                            <a:rPr lang="zh-CN" altLang="en-US" sz="3200" i="1">
                              <a:latin typeface="Cambria Math" panose="02040503050406030204" pitchFamily="18" charset="0"/>
                            </a:rPr>
                          </m:ctrlPr>
                        </m:naryPr>
                        <m:sub>
                          <m:r>
                            <m:rPr>
                              <m:brk m:alnAt="23"/>
                            </m:rPr>
                            <a:rPr lang="en-US" altLang="zh-CN" sz="3200" i="1">
                              <a:latin typeface="Cambria Math" panose="02040503050406030204" pitchFamily="18" charset="0"/>
                            </a:rPr>
                            <m:t>𝑖</m:t>
                          </m:r>
                        </m:sub>
                        <m:sup>
                          <m:r>
                            <a:rPr lang="en-US" altLang="zh-CN" sz="3200" i="1">
                              <a:latin typeface="Cambria Math" panose="02040503050406030204" pitchFamily="18" charset="0"/>
                            </a:rPr>
                            <m:t>𝑛</m:t>
                          </m:r>
                        </m:sup>
                        <m:e>
                          <m:sSup>
                            <m:sSupPr>
                              <m:ctrlPr>
                                <a:rPr lang="en-US" altLang="zh-CN" sz="3200" b="0" i="1" smtClean="0">
                                  <a:latin typeface="Cambria Math" panose="02040503050406030204" pitchFamily="18" charset="0"/>
                                </a:rPr>
                              </m:ctrlPr>
                            </m:sSupPr>
                            <m:e>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𝜃</m:t>
                                      </m:r>
                                    </m:sub>
                                  </m:sSub>
                                  <m:d>
                                    <m:dPr>
                                      <m:ctrlPr>
                                        <a:rPr lang="en-US" altLang="zh-CN" sz="3200" b="0" i="1" smtClean="0">
                                          <a:latin typeface="Cambria Math" panose="02040503050406030204" pitchFamily="18" charset="0"/>
                                        </a:rPr>
                                      </m:ctrlPr>
                                    </m:dPr>
                                    <m:e>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𝑥</m:t>
                                          </m:r>
                                        </m:e>
                                        <m:sup>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sup>
                                      </m:sSup>
                                    </m:e>
                                  </m:d>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𝑦</m:t>
                                      </m:r>
                                    </m:e>
                                    <m:sup>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m:t>
                                      </m:r>
                                    </m:sup>
                                  </m:sSup>
                                </m:e>
                              </m:d>
                            </m:e>
                            <m:sup>
                              <m:r>
                                <a:rPr lang="en-US" altLang="zh-CN" sz="3200" b="0" i="1" smtClean="0">
                                  <a:latin typeface="Cambria Math" panose="02040503050406030204" pitchFamily="18" charset="0"/>
                                </a:rPr>
                                <m:t>2</m:t>
                              </m:r>
                            </m:sup>
                          </m:sSup>
                        </m:e>
                      </m:nary>
                    </m:oMath>
                  </m:oMathPara>
                </a14:m>
                <a:endParaRPr lang="en-US" sz="3200" b="0" dirty="0"/>
              </a:p>
            </p:txBody>
          </p:sp>
        </mc:Choice>
        <mc:Fallback xmlns="">
          <p:sp>
            <p:nvSpPr>
              <p:cNvPr id="17" name="TextBox 16">
                <a:extLst>
                  <a:ext uri="{FF2B5EF4-FFF2-40B4-BE49-F238E27FC236}">
                    <a16:creationId xmlns:a16="http://schemas.microsoft.com/office/drawing/2014/main" id="{CFD7E18F-94E3-E042-B54D-3FDDF3F93B3B}"/>
                  </a:ext>
                </a:extLst>
              </p:cNvPr>
              <p:cNvSpPr txBox="1">
                <a:spLocks noRot="1" noChangeAspect="1" noMove="1" noResize="1" noEditPoints="1" noAdjustHandles="1" noChangeArrowheads="1" noChangeShapeType="1" noTextEdit="1"/>
              </p:cNvSpPr>
              <p:nvPr/>
            </p:nvSpPr>
            <p:spPr>
              <a:xfrm>
                <a:off x="1152189" y="2783949"/>
                <a:ext cx="6620524" cy="1344342"/>
              </a:xfrm>
              <a:prstGeom prst="rect">
                <a:avLst/>
              </a:prstGeom>
              <a:blipFill>
                <a:blip r:embed="rId5"/>
                <a:stretch>
                  <a:fillRect t="-118692" b="-180374"/>
                </a:stretch>
              </a:blipFill>
            </p:spPr>
            <p:txBody>
              <a:bodyPr/>
              <a:lstStyle/>
              <a:p>
                <a:r>
                  <a:rPr lang="en-US">
                    <a:noFill/>
                  </a:rPr>
                  <a:t> </a:t>
                </a:r>
              </a:p>
            </p:txBody>
          </p:sp>
        </mc:Fallback>
      </mc:AlternateContent>
      <p:sp>
        <p:nvSpPr>
          <p:cNvPr id="18" name="Google Shape;450;p102">
            <a:extLst>
              <a:ext uri="{FF2B5EF4-FFF2-40B4-BE49-F238E27FC236}">
                <a16:creationId xmlns:a16="http://schemas.microsoft.com/office/drawing/2014/main" id="{EBECF650-8C15-6849-8292-3B551099B619}"/>
              </a:ext>
            </a:extLst>
          </p:cNvPr>
          <p:cNvSpPr txBox="1"/>
          <p:nvPr/>
        </p:nvSpPr>
        <p:spPr>
          <a:xfrm>
            <a:off x="1207736" y="2103710"/>
            <a:ext cx="2308712"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目标函数：</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cxnSp>
        <p:nvCxnSpPr>
          <p:cNvPr id="19" name="Straight Arrow Connector 18">
            <a:extLst>
              <a:ext uri="{FF2B5EF4-FFF2-40B4-BE49-F238E27FC236}">
                <a16:creationId xmlns:a16="http://schemas.microsoft.com/office/drawing/2014/main" id="{188B4F2F-9169-D94A-8D4E-CD72F401BBFF}"/>
              </a:ext>
            </a:extLst>
          </p:cNvPr>
          <p:cNvCxnSpPr>
            <a:cxnSpLocks/>
          </p:cNvCxnSpPr>
          <p:nvPr/>
        </p:nvCxnSpPr>
        <p:spPr>
          <a:xfrm flipH="1" flipV="1">
            <a:off x="12011521" y="3445938"/>
            <a:ext cx="829976" cy="654087"/>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A009FBC8-A3DA-C040-8F9C-66852F7A55E9}"/>
              </a:ext>
            </a:extLst>
          </p:cNvPr>
          <p:cNvCxnSpPr>
            <a:cxnSpLocks/>
          </p:cNvCxnSpPr>
          <p:nvPr/>
        </p:nvCxnSpPr>
        <p:spPr>
          <a:xfrm flipH="1" flipV="1">
            <a:off x="12011521" y="3951692"/>
            <a:ext cx="772092" cy="271173"/>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1AF3BE8E-5B6A-6E4B-A91D-F412D9E67AFC}"/>
              </a:ext>
            </a:extLst>
          </p:cNvPr>
          <p:cNvCxnSpPr>
            <a:cxnSpLocks/>
          </p:cNvCxnSpPr>
          <p:nvPr/>
        </p:nvCxnSpPr>
        <p:spPr>
          <a:xfrm flipH="1">
            <a:off x="12011521" y="4423609"/>
            <a:ext cx="772092" cy="236596"/>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027704EA-DD17-714D-81A2-FB5E170B8333}"/>
              </a:ext>
            </a:extLst>
          </p:cNvPr>
          <p:cNvCxnSpPr>
            <a:cxnSpLocks/>
          </p:cNvCxnSpPr>
          <p:nvPr/>
        </p:nvCxnSpPr>
        <p:spPr>
          <a:xfrm flipH="1">
            <a:off x="12011521" y="4532998"/>
            <a:ext cx="829976" cy="595073"/>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51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0" name="Google Shape;450;p102">
            <a:extLst>
              <a:ext uri="{FF2B5EF4-FFF2-40B4-BE49-F238E27FC236}">
                <a16:creationId xmlns:a16="http://schemas.microsoft.com/office/drawing/2014/main"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优化算法：随机梯度下降（</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SGD</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2" name="Picture 21">
            <a:extLst>
              <a:ext uri="{FF2B5EF4-FFF2-40B4-BE49-F238E27FC236}">
                <a16:creationId xmlns:a16="http://schemas.microsoft.com/office/drawing/2014/main" id="{671B0DF7-4D9C-5B40-B279-29CB4B66BA6E}"/>
              </a:ext>
            </a:extLst>
          </p:cNvPr>
          <p:cNvPicPr>
            <a:picLocks noChangeAspect="1"/>
          </p:cNvPicPr>
          <p:nvPr/>
        </p:nvPicPr>
        <p:blipFill rotWithShape="1">
          <a:blip r:embed="rId3"/>
          <a:srcRect b="6184"/>
          <a:stretch/>
        </p:blipFill>
        <p:spPr>
          <a:xfrm>
            <a:off x="10467054" y="744528"/>
            <a:ext cx="3579359" cy="2475325"/>
          </a:xfrm>
          <a:prstGeom prst="rect">
            <a:avLst/>
          </a:prstGeom>
        </p:spPr>
      </p:pic>
      <p:pic>
        <p:nvPicPr>
          <p:cNvPr id="23" name="Picture 22">
            <a:extLst>
              <a:ext uri="{FF2B5EF4-FFF2-40B4-BE49-F238E27FC236}">
                <a16:creationId xmlns:a16="http://schemas.microsoft.com/office/drawing/2014/main" id="{91F595B9-C588-244E-8CC2-314FAE9D5F0E}"/>
              </a:ext>
            </a:extLst>
          </p:cNvPr>
          <p:cNvPicPr>
            <a:picLocks noChangeAspect="1"/>
          </p:cNvPicPr>
          <p:nvPr/>
        </p:nvPicPr>
        <p:blipFill>
          <a:blip r:embed="rId4"/>
          <a:stretch>
            <a:fillRect/>
          </a:stretch>
        </p:blipFill>
        <p:spPr>
          <a:xfrm>
            <a:off x="10558071" y="3321252"/>
            <a:ext cx="3397324" cy="2497370"/>
          </a:xfrm>
          <a:prstGeom prst="rect">
            <a:avLst/>
          </a:prstGeom>
        </p:spPr>
      </p:pic>
      <p:pic>
        <p:nvPicPr>
          <p:cNvPr id="24" name="Picture 23">
            <a:extLst>
              <a:ext uri="{FF2B5EF4-FFF2-40B4-BE49-F238E27FC236}">
                <a16:creationId xmlns:a16="http://schemas.microsoft.com/office/drawing/2014/main" id="{957231EC-8131-174D-B3CD-1FFB166221D0}"/>
              </a:ext>
            </a:extLst>
          </p:cNvPr>
          <p:cNvPicPr>
            <a:picLocks noChangeAspect="1"/>
          </p:cNvPicPr>
          <p:nvPr/>
        </p:nvPicPr>
        <p:blipFill rotWithShape="1">
          <a:blip r:embed="rId5"/>
          <a:srcRect b="6518"/>
          <a:stretch/>
        </p:blipFill>
        <p:spPr>
          <a:xfrm>
            <a:off x="10689712" y="5763937"/>
            <a:ext cx="3211196" cy="2237064"/>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7C8A3FC-9426-B64C-BD57-7AE45D5DA685}"/>
                  </a:ext>
                </a:extLst>
              </p:cNvPr>
              <p:cNvSpPr/>
              <p:nvPr/>
            </p:nvSpPr>
            <p:spPr>
              <a:xfrm>
                <a:off x="12701991" y="6741958"/>
                <a:ext cx="1540806" cy="3711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800" i="1" smtClean="0">
                          <a:solidFill>
                            <a:schemeClr val="tx1"/>
                          </a:solidFill>
                          <a:latin typeface="Cambria Math" panose="02040503050406030204" pitchFamily="18" charset="0"/>
                        </a:rPr>
                        <m:t>𝛼</m:t>
                      </m:r>
                      <m:r>
                        <a:rPr lang="zh-CN" altLang="en-US" sz="1800" b="0" i="1" smtClean="0">
                          <a:solidFill>
                            <a:schemeClr val="tx1"/>
                          </a:solidFill>
                          <a:latin typeface="Cambria Math" panose="02040503050406030204" pitchFamily="18" charset="0"/>
                        </a:rPr>
                        <m:t>（</m:t>
                      </m:r>
                      <m:r>
                        <a:rPr lang="zh-CN" altLang="en-US" sz="1800" i="1">
                          <a:solidFill>
                            <a:schemeClr val="tx1"/>
                          </a:solidFill>
                          <a:latin typeface="Cambria Math" panose="02040503050406030204" pitchFamily="18" charset="0"/>
                        </a:rPr>
                        <m:t>学习率</m:t>
                      </m:r>
                      <m:r>
                        <a:rPr lang="zh-CN" altLang="en-US" sz="1800" b="0" i="1" smtClean="0">
                          <a:solidFill>
                            <a:schemeClr val="tx1"/>
                          </a:solidFill>
                          <a:latin typeface="Cambria Math" panose="02040503050406030204" pitchFamily="18" charset="0"/>
                        </a:rPr>
                        <m:t>）</m:t>
                      </m:r>
                    </m:oMath>
                  </m:oMathPara>
                </a14:m>
                <a:endParaRPr lang="en-US" sz="1600" dirty="0">
                  <a:solidFill>
                    <a:schemeClr val="tx1"/>
                  </a:solidFill>
                </a:endParaRPr>
              </a:p>
            </p:txBody>
          </p:sp>
        </mc:Choice>
        <mc:Fallback xmlns="">
          <p:sp>
            <p:nvSpPr>
              <p:cNvPr id="25" name="Rectangle 24">
                <a:extLst>
                  <a:ext uri="{FF2B5EF4-FFF2-40B4-BE49-F238E27FC236}">
                    <a16:creationId xmlns:a16="http://schemas.microsoft.com/office/drawing/2014/main" id="{17C8A3FC-9426-B64C-BD57-7AE45D5DA685}"/>
                  </a:ext>
                </a:extLst>
              </p:cNvPr>
              <p:cNvSpPr>
                <a:spLocks noRot="1" noChangeAspect="1" noMove="1" noResize="1" noEditPoints="1" noAdjustHandles="1" noChangeArrowheads="1" noChangeShapeType="1" noTextEdit="1"/>
              </p:cNvSpPr>
              <p:nvPr/>
            </p:nvSpPr>
            <p:spPr>
              <a:xfrm>
                <a:off x="12701991" y="6741958"/>
                <a:ext cx="1540806" cy="37119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FD3BC9-4912-7848-B6ED-32F8B495EC21}"/>
                  </a:ext>
                </a:extLst>
              </p:cNvPr>
              <p:cNvSpPr txBox="1"/>
              <p:nvPr/>
            </p:nvSpPr>
            <p:spPr>
              <a:xfrm>
                <a:off x="1552804" y="2345329"/>
                <a:ext cx="5655513" cy="10752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sz="3200" i="1">
                              <a:latin typeface="Cambria Math" panose="02040503050406030204" pitchFamily="18" charset="0"/>
                            </a:rPr>
                            <m:t>𝜃</m:t>
                          </m:r>
                        </m:e>
                        <m:sub>
                          <m:r>
                            <a:rPr lang="en-US" altLang="zh-CN" sz="3200" i="1">
                              <a:latin typeface="Cambria Math" panose="02040503050406030204" pitchFamily="18" charset="0"/>
                            </a:rPr>
                            <m:t>𝑗</m:t>
                          </m:r>
                        </m:sub>
                      </m:sSub>
                      <m:r>
                        <a:rPr lang="en-US" altLang="zh-CN" sz="3200" b="0" i="1" smtClean="0">
                          <a:latin typeface="Cambria Math" panose="02040503050406030204" pitchFamily="18" charset="0"/>
                        </a:rPr>
                        <m:t>−</m:t>
                      </m:r>
                      <m:r>
                        <a:rPr lang="en-US" altLang="zh-CN" sz="3200" i="1">
                          <a:latin typeface="Cambria Math" panose="02040503050406030204" pitchFamily="18" charset="0"/>
                        </a:rPr>
                        <m:t>𝛼</m:t>
                      </m:r>
                      <m:f>
                        <m:fPr>
                          <m:ctrlPr>
                            <a:rPr lang="en-US" altLang="zh-CN" sz="3200" b="0" i="1" smtClean="0">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m:t>
                          </m:r>
                        </m:num>
                        <m:den>
                          <m:r>
                            <a:rPr lang="en-US" altLang="zh-CN" sz="3200" b="0" i="1" smtClean="0">
                              <a:latin typeface="Cambria Math" panose="02040503050406030204" pitchFamily="18" charset="0"/>
                              <a:ea typeface="Cambria Math" panose="02040503050406030204" pitchFamily="18" charset="0"/>
                            </a:rPr>
                            <m:t>𝜕</m:t>
                          </m:r>
                          <m:sSub>
                            <m:sSubPr>
                              <m:ctrlPr>
                                <a:rPr lang="en-US" altLang="zh-CN" sz="3200" b="0" i="1" smtClean="0">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𝜃</m:t>
                              </m:r>
                            </m:e>
                            <m:sub>
                              <m:r>
                                <a:rPr lang="en-US" altLang="zh-CN" sz="3200" b="0" i="1" smtClean="0">
                                  <a:latin typeface="Cambria Math" panose="02040503050406030204" pitchFamily="18" charset="0"/>
                                  <a:ea typeface="Cambria Math" panose="02040503050406030204" pitchFamily="18" charset="0"/>
                                </a:rPr>
                                <m:t>𝑗</m:t>
                              </m:r>
                            </m:sub>
                          </m:sSub>
                        </m:den>
                      </m:f>
                      <m:r>
                        <m:rPr>
                          <m:sty m:val="p"/>
                        </m:rPr>
                        <a:rPr lang="en-US" altLang="zh-CN" sz="3200" i="1">
                          <a:latin typeface="Cambria Math" panose="02040503050406030204" pitchFamily="18" charset="0"/>
                          <a:ea typeface="Cambria Math" panose="02040503050406030204" pitchFamily="18" charset="0"/>
                        </a:rPr>
                        <m:t>J</m:t>
                      </m:r>
                      <m:d>
                        <m:dPr>
                          <m:ctrlPr>
                            <a:rPr lang="en-US" altLang="zh-CN" sz="3200" i="1">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𝜃</m:t>
                          </m:r>
                        </m:e>
                      </m:d>
                    </m:oMath>
                  </m:oMathPara>
                </a14:m>
                <a:endParaRPr lang="en-US" sz="3200" b="0" dirty="0"/>
              </a:p>
            </p:txBody>
          </p:sp>
        </mc:Choice>
        <mc:Fallback xmlns="">
          <p:sp>
            <p:nvSpPr>
              <p:cNvPr id="26" name="TextBox 25">
                <a:extLst>
                  <a:ext uri="{FF2B5EF4-FFF2-40B4-BE49-F238E27FC236}">
                    <a16:creationId xmlns:a16="http://schemas.microsoft.com/office/drawing/2014/main" id="{9BFD3BC9-4912-7848-B6ED-32F8B495EC21}"/>
                  </a:ext>
                </a:extLst>
              </p:cNvPr>
              <p:cNvSpPr txBox="1">
                <a:spLocks noRot="1" noChangeAspect="1" noMove="1" noResize="1" noEditPoints="1" noAdjustHandles="1" noChangeArrowheads="1" noChangeShapeType="1" noTextEdit="1"/>
              </p:cNvSpPr>
              <p:nvPr/>
            </p:nvSpPr>
            <p:spPr>
              <a:xfrm>
                <a:off x="1552804" y="2345329"/>
                <a:ext cx="5655513" cy="1075294"/>
              </a:xfrm>
              <a:prstGeom prst="rect">
                <a:avLst/>
              </a:prstGeom>
              <a:blipFill>
                <a:blip r:embed="rId7"/>
                <a:stretch>
                  <a:fillRect t="-1176" b="-11765"/>
                </a:stretch>
              </a:blipFill>
            </p:spPr>
            <p:txBody>
              <a:bodyPr/>
              <a:lstStyle/>
              <a:p>
                <a:r>
                  <a:rPr lang="en-US">
                    <a:noFill/>
                  </a:rPr>
                  <a:t> </a:t>
                </a:r>
              </a:p>
            </p:txBody>
          </p:sp>
        </mc:Fallback>
      </mc:AlternateContent>
      <p:sp>
        <p:nvSpPr>
          <p:cNvPr id="27" name="Google Shape;450;p102">
            <a:extLst>
              <a:ext uri="{FF2B5EF4-FFF2-40B4-BE49-F238E27FC236}">
                <a16:creationId xmlns:a16="http://schemas.microsoft.com/office/drawing/2014/main" id="{28173729-D23E-5D4B-8063-ED4AF04A28E2}"/>
              </a:ext>
            </a:extLst>
          </p:cNvPr>
          <p:cNvSpPr txBox="1"/>
          <p:nvPr/>
        </p:nvSpPr>
        <p:spPr>
          <a:xfrm>
            <a:off x="713302" y="1591660"/>
            <a:ext cx="2308712"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迭代模型参数：</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FE8573F-291B-384F-8399-D00C253D77D1}"/>
                  </a:ext>
                </a:extLst>
              </p:cNvPr>
              <p:cNvSpPr txBox="1"/>
              <p:nvPr/>
            </p:nvSpPr>
            <p:spPr>
              <a:xfrm>
                <a:off x="2377254" y="5102497"/>
                <a:ext cx="8010834" cy="1344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sz="3200" i="1">
                              <a:latin typeface="Cambria Math" panose="02040503050406030204" pitchFamily="18" charset="0"/>
                            </a:rPr>
                            <m:t>𝜃</m:t>
                          </m:r>
                        </m:e>
                        <m:sub>
                          <m:r>
                            <a:rPr lang="en-US" altLang="zh-CN" sz="3200" i="1">
                              <a:latin typeface="Cambria Math" panose="02040503050406030204" pitchFamily="18" charset="0"/>
                            </a:rPr>
                            <m:t>𝑗</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𝛼</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num>
                        <m:den>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𝑛</m:t>
                          </m:r>
                        </m:den>
                      </m:f>
                      <m:nary>
                        <m:naryPr>
                          <m:chr m:val="∑"/>
                          <m:ctrlPr>
                            <a:rPr lang="zh-CN" altLang="en-US" sz="3200" i="1">
                              <a:latin typeface="Cambria Math" panose="02040503050406030204" pitchFamily="18" charset="0"/>
                            </a:rPr>
                          </m:ctrlPr>
                        </m:naryPr>
                        <m:sub>
                          <m:r>
                            <m:rPr>
                              <m:brk m:alnAt="23"/>
                            </m:rPr>
                            <a:rPr lang="en-US" altLang="zh-CN" sz="3200" i="1">
                              <a:latin typeface="Cambria Math" panose="02040503050406030204" pitchFamily="18" charset="0"/>
                            </a:rPr>
                            <m:t>𝑖</m:t>
                          </m:r>
                        </m:sub>
                        <m:sup>
                          <m:r>
                            <a:rPr lang="en-US" altLang="zh-CN" sz="3200" i="1">
                              <a:latin typeface="Cambria Math" panose="02040503050406030204" pitchFamily="18" charset="0"/>
                            </a:rPr>
                            <m:t>𝑛</m:t>
                          </m:r>
                        </m:sup>
                        <m:e>
                          <m:r>
                            <a:rPr lang="en-US" altLang="zh-CN" sz="3200" b="0" i="1" smtClean="0">
                              <a:solidFill>
                                <a:srgbClr val="FF0000"/>
                              </a:solidFill>
                              <a:latin typeface="Cambria Math" panose="02040503050406030204" pitchFamily="18" charset="0"/>
                            </a:rPr>
                            <m:t>2</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h</m:t>
                                  </m:r>
                                </m:e>
                                <m:sub>
                                  <m:r>
                                    <a:rPr lang="en-US" altLang="zh-CN" sz="3200" i="1">
                                      <a:latin typeface="Cambria Math" panose="02040503050406030204" pitchFamily="18" charset="0"/>
                                    </a:rPr>
                                    <m:t>𝜃</m:t>
                                  </m:r>
                                </m:sub>
                              </m:sSub>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d>
                                        <m:dPr>
                                          <m:ctrlPr>
                                            <a:rPr lang="en-US" altLang="zh-CN" sz="3200" i="1">
                                              <a:latin typeface="Cambria Math" panose="02040503050406030204" pitchFamily="18" charset="0"/>
                                            </a:rPr>
                                          </m:ctrlPr>
                                        </m:dPr>
                                        <m:e>
                                          <m:r>
                                            <a:rPr lang="en-US" altLang="zh-CN" sz="3200" i="1">
                                              <a:latin typeface="Cambria Math" panose="02040503050406030204" pitchFamily="18" charset="0"/>
                                            </a:rPr>
                                            <m:t>𝑖</m:t>
                                          </m:r>
                                        </m:e>
                                      </m:d>
                                    </m:sup>
                                  </m:sSup>
                                </m:e>
                              </m:d>
                              <m:r>
                                <a:rPr lang="en-US" altLang="zh-CN" sz="3200" i="1">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𝑦</m:t>
                                  </m:r>
                                </m:e>
                                <m:sup>
                                  <m:d>
                                    <m:dPr>
                                      <m:ctrlPr>
                                        <a:rPr lang="en-US" altLang="zh-CN" sz="3200" i="1">
                                          <a:latin typeface="Cambria Math" panose="02040503050406030204" pitchFamily="18" charset="0"/>
                                        </a:rPr>
                                      </m:ctrlPr>
                                    </m:dPr>
                                    <m:e>
                                      <m:r>
                                        <a:rPr lang="en-US" altLang="zh-CN" sz="3200" i="1">
                                          <a:latin typeface="Cambria Math" panose="02040503050406030204" pitchFamily="18" charset="0"/>
                                        </a:rPr>
                                        <m:t>𝑖</m:t>
                                      </m:r>
                                    </m:e>
                                  </m:d>
                                </m:sup>
                              </m:sSup>
                            </m:e>
                          </m:d>
                        </m:e>
                      </m:nary>
                      <m:r>
                        <a:rPr lang="en-US" altLang="zh-CN" sz="3200" b="0" i="1" smtClean="0">
                          <a:latin typeface="Cambria Math" panose="02040503050406030204" pitchFamily="18" charset="0"/>
                        </a:rPr>
                        <m:t>(</m:t>
                      </m:r>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𝑗</m:t>
                          </m:r>
                        </m:sub>
                        <m:sup>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sup>
                      </m:sSubSup>
                      <m:r>
                        <a:rPr lang="en-US" altLang="zh-CN" sz="3200" b="0" i="1" smtClean="0">
                          <a:latin typeface="Cambria Math" panose="02040503050406030204" pitchFamily="18" charset="0"/>
                        </a:rPr>
                        <m:t>)</m:t>
                      </m:r>
                    </m:oMath>
                  </m:oMathPara>
                </a14:m>
                <a:endParaRPr lang="en-US" sz="3200" b="0" dirty="0"/>
              </a:p>
            </p:txBody>
          </p:sp>
        </mc:Choice>
        <mc:Fallback xmlns="">
          <p:sp>
            <p:nvSpPr>
              <p:cNvPr id="33" name="TextBox 32">
                <a:extLst>
                  <a:ext uri="{FF2B5EF4-FFF2-40B4-BE49-F238E27FC236}">
                    <a16:creationId xmlns:a16="http://schemas.microsoft.com/office/drawing/2014/main" id="{5FE8573F-291B-384F-8399-D00C253D77D1}"/>
                  </a:ext>
                </a:extLst>
              </p:cNvPr>
              <p:cNvSpPr txBox="1">
                <a:spLocks noRot="1" noChangeAspect="1" noMove="1" noResize="1" noEditPoints="1" noAdjustHandles="1" noChangeArrowheads="1" noChangeShapeType="1" noTextEdit="1"/>
              </p:cNvSpPr>
              <p:nvPr/>
            </p:nvSpPr>
            <p:spPr>
              <a:xfrm>
                <a:off x="2377254" y="5102497"/>
                <a:ext cx="8010834" cy="1344342"/>
              </a:xfrm>
              <a:prstGeom prst="rect">
                <a:avLst/>
              </a:prstGeom>
              <a:blipFill>
                <a:blip r:embed="rId8"/>
                <a:stretch>
                  <a:fillRect t="-119626" b="-179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1FD0BEF-11A2-6D40-9C27-7B642CFE57B2}"/>
                  </a:ext>
                </a:extLst>
              </p:cNvPr>
              <p:cNvSpPr txBox="1"/>
              <p:nvPr/>
            </p:nvSpPr>
            <p:spPr>
              <a:xfrm>
                <a:off x="2109285" y="6542089"/>
                <a:ext cx="8010834" cy="18763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sz="3200" i="1">
                              <a:latin typeface="Cambria Math" panose="02040503050406030204" pitchFamily="18" charset="0"/>
                            </a:rPr>
                            <m:t>𝜃</m:t>
                          </m:r>
                        </m:e>
                        <m:sub>
                          <m:r>
                            <a:rPr lang="en-US" altLang="zh-CN" sz="3200" i="1">
                              <a:latin typeface="Cambria Math" panose="02040503050406030204" pitchFamily="18" charset="0"/>
                            </a:rPr>
                            <m:t>𝑗</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𝛼</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num>
                        <m:den>
                          <m:r>
                            <a:rPr lang="en-US" altLang="zh-CN" sz="3200" b="0" i="1" smtClean="0">
                              <a:latin typeface="Cambria Math" panose="02040503050406030204" pitchFamily="18" charset="0"/>
                            </a:rPr>
                            <m:t>𝑛</m:t>
                          </m:r>
                        </m:den>
                      </m:f>
                      <m:nary>
                        <m:naryPr>
                          <m:chr m:val="∑"/>
                          <m:ctrlPr>
                            <a:rPr lang="zh-CN" altLang="en-US" sz="3200" i="1">
                              <a:latin typeface="Cambria Math" panose="02040503050406030204" pitchFamily="18" charset="0"/>
                            </a:rPr>
                          </m:ctrlPr>
                        </m:naryPr>
                        <m:sub>
                          <m:r>
                            <m:rPr>
                              <m:brk m:alnAt="23"/>
                            </m:rPr>
                            <a:rPr lang="en-US" altLang="zh-CN" sz="3200" i="1">
                              <a:latin typeface="Cambria Math" panose="02040503050406030204" pitchFamily="18" charset="0"/>
                            </a:rPr>
                            <m:t>𝑖</m:t>
                          </m:r>
                        </m:sub>
                        <m:sup>
                          <m:r>
                            <a:rPr lang="en-US" altLang="zh-CN" sz="3200" i="1">
                              <a:latin typeface="Cambria Math" panose="02040503050406030204" pitchFamily="18" charset="0"/>
                            </a:rPr>
                            <m:t>𝑛</m:t>
                          </m:r>
                        </m:sup>
                        <m:e>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h</m:t>
                                  </m:r>
                                </m:e>
                                <m:sub>
                                  <m:r>
                                    <a:rPr lang="en-US" altLang="zh-CN" sz="3200" i="1">
                                      <a:latin typeface="Cambria Math" panose="02040503050406030204" pitchFamily="18" charset="0"/>
                                    </a:rPr>
                                    <m:t>𝜃</m:t>
                                  </m:r>
                                </m:sub>
                              </m:sSub>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d>
                                        <m:dPr>
                                          <m:ctrlPr>
                                            <a:rPr lang="en-US" altLang="zh-CN" sz="3200" i="1">
                                              <a:latin typeface="Cambria Math" panose="02040503050406030204" pitchFamily="18" charset="0"/>
                                            </a:rPr>
                                          </m:ctrlPr>
                                        </m:dPr>
                                        <m:e>
                                          <m:r>
                                            <a:rPr lang="en-US" altLang="zh-CN" sz="3200" i="1">
                                              <a:latin typeface="Cambria Math" panose="02040503050406030204" pitchFamily="18" charset="0"/>
                                            </a:rPr>
                                            <m:t>𝑖</m:t>
                                          </m:r>
                                        </m:e>
                                      </m:d>
                                    </m:sup>
                                  </m:sSup>
                                </m:e>
                              </m:d>
                              <m:r>
                                <a:rPr lang="en-US" altLang="zh-CN" sz="3200" i="1">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𝑦</m:t>
                                  </m:r>
                                </m:e>
                                <m:sup>
                                  <m:d>
                                    <m:dPr>
                                      <m:ctrlPr>
                                        <a:rPr lang="en-US" altLang="zh-CN" sz="3200" i="1">
                                          <a:latin typeface="Cambria Math" panose="02040503050406030204" pitchFamily="18" charset="0"/>
                                        </a:rPr>
                                      </m:ctrlPr>
                                    </m:dPr>
                                    <m:e>
                                      <m:r>
                                        <a:rPr lang="en-US" altLang="zh-CN" sz="3200" i="1">
                                          <a:latin typeface="Cambria Math" panose="02040503050406030204" pitchFamily="18" charset="0"/>
                                        </a:rPr>
                                        <m:t>𝑖</m:t>
                                      </m:r>
                                    </m:e>
                                  </m:d>
                                </m:sup>
                              </m:sSup>
                            </m:e>
                          </m:d>
                        </m:e>
                      </m:nary>
                      <m:r>
                        <a:rPr lang="en-US" altLang="zh-CN" sz="3200" b="0" i="1" smtClean="0">
                          <a:latin typeface="Cambria Math" panose="02040503050406030204" pitchFamily="18" charset="0"/>
                        </a:rPr>
                        <m:t>(</m:t>
                      </m:r>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𝑗</m:t>
                          </m:r>
                        </m:sub>
                        <m:sup>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sup>
                      </m:sSubSup>
                      <m:r>
                        <a:rPr lang="en-US" altLang="zh-CN" sz="3200" b="0" i="1" smtClean="0">
                          <a:latin typeface="Cambria Math" panose="02040503050406030204" pitchFamily="18" charset="0"/>
                        </a:rPr>
                        <m:t>)</m:t>
                      </m:r>
                    </m:oMath>
                  </m:oMathPara>
                </a14:m>
                <a:endParaRPr lang="en-US" sz="3200" b="0" dirty="0"/>
              </a:p>
            </p:txBody>
          </p:sp>
        </mc:Choice>
        <mc:Fallback xmlns="">
          <p:sp>
            <p:nvSpPr>
              <p:cNvPr id="34" name="TextBox 33">
                <a:extLst>
                  <a:ext uri="{FF2B5EF4-FFF2-40B4-BE49-F238E27FC236}">
                    <a16:creationId xmlns:a16="http://schemas.microsoft.com/office/drawing/2014/main" id="{F1FD0BEF-11A2-6D40-9C27-7B642CFE57B2}"/>
                  </a:ext>
                </a:extLst>
              </p:cNvPr>
              <p:cNvSpPr txBox="1">
                <a:spLocks noRot="1" noChangeAspect="1" noMove="1" noResize="1" noEditPoints="1" noAdjustHandles="1" noChangeArrowheads="1" noChangeShapeType="1" noTextEdit="1"/>
              </p:cNvSpPr>
              <p:nvPr/>
            </p:nvSpPr>
            <p:spPr>
              <a:xfrm>
                <a:off x="2109285" y="6542089"/>
                <a:ext cx="8010834" cy="1876347"/>
              </a:xfrm>
              <a:prstGeom prst="rect">
                <a:avLst/>
              </a:prstGeom>
              <a:blipFill>
                <a:blip r:embed="rId9"/>
                <a:stretch>
                  <a:fillRect t="-85906" b="-101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346D8FD-D33F-7D4E-8D90-DD8E318C7D03}"/>
                  </a:ext>
                </a:extLst>
              </p:cNvPr>
              <p:cNvSpPr txBox="1"/>
              <p:nvPr/>
            </p:nvSpPr>
            <p:spPr>
              <a:xfrm>
                <a:off x="1552804" y="3751498"/>
                <a:ext cx="9108260" cy="1344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sz="3200" i="1">
                              <a:latin typeface="Cambria Math" panose="02040503050406030204" pitchFamily="18" charset="0"/>
                            </a:rPr>
                            <m:t>𝜃</m:t>
                          </m:r>
                        </m:e>
                        <m:sub>
                          <m:r>
                            <a:rPr lang="en-US" altLang="zh-CN" sz="3200" i="1">
                              <a:latin typeface="Cambria Math" panose="02040503050406030204" pitchFamily="18" charset="0"/>
                            </a:rPr>
                            <m:t>𝑗</m:t>
                          </m:r>
                        </m:sub>
                      </m:sSub>
                      <m:r>
                        <a:rPr lang="en-US" altLang="zh-CN" sz="3200" b="0" i="1" smtClean="0">
                          <a:latin typeface="Cambria Math" panose="02040503050406030204" pitchFamily="18" charset="0"/>
                        </a:rPr>
                        <m:t>−</m:t>
                      </m:r>
                      <m:r>
                        <a:rPr lang="en-US" altLang="zh-CN" sz="3200" i="1">
                          <a:latin typeface="Cambria Math" panose="02040503050406030204" pitchFamily="18" charset="0"/>
                        </a:rPr>
                        <m:t>𝛼</m:t>
                      </m:r>
                      <m:f>
                        <m:fPr>
                          <m:ctrlPr>
                            <a:rPr lang="en-US" altLang="zh-CN" sz="3200" b="0" i="1" smtClean="0">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m:t>
                          </m:r>
                        </m:num>
                        <m:den>
                          <m:r>
                            <a:rPr lang="en-US" altLang="zh-CN" sz="3200" b="0" i="1" smtClean="0">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𝜃</m:t>
                              </m:r>
                            </m:e>
                            <m:sub>
                              <m:r>
                                <a:rPr lang="en-US" altLang="zh-CN" sz="3200" i="1">
                                  <a:latin typeface="Cambria Math" panose="02040503050406030204" pitchFamily="18" charset="0"/>
                                  <a:ea typeface="Cambria Math" panose="02040503050406030204" pitchFamily="18" charset="0"/>
                                </a:rPr>
                                <m:t>𝑗</m:t>
                              </m:r>
                            </m:sub>
                          </m:sSub>
                        </m:den>
                      </m:f>
                      <m:f>
                        <m:fPr>
                          <m:ctrlPr>
                            <a:rPr lang="en-US" altLang="zh-CN" sz="3200" i="1">
                              <a:latin typeface="Cambria Math" panose="02040503050406030204" pitchFamily="18" charset="0"/>
                            </a:rPr>
                          </m:ctrlPr>
                        </m:fPr>
                        <m:num>
                          <m:r>
                            <a:rPr lang="en-US" altLang="zh-CN" sz="3200" i="1">
                              <a:latin typeface="Cambria Math" panose="02040503050406030204" pitchFamily="18" charset="0"/>
                            </a:rPr>
                            <m:t>1</m:t>
                          </m:r>
                        </m:num>
                        <m:den>
                          <m:r>
                            <a:rPr lang="en-US" altLang="zh-CN" sz="3200" i="1">
                              <a:latin typeface="Cambria Math" panose="02040503050406030204" pitchFamily="18" charset="0"/>
                            </a:rPr>
                            <m:t>2</m:t>
                          </m:r>
                          <m:r>
                            <a:rPr lang="en-US" altLang="zh-CN" sz="3200" i="1">
                              <a:latin typeface="Cambria Math" panose="02040503050406030204" pitchFamily="18" charset="0"/>
                            </a:rPr>
                            <m:t>𝑛</m:t>
                          </m:r>
                        </m:den>
                      </m:f>
                      <m:nary>
                        <m:naryPr>
                          <m:chr m:val="∑"/>
                          <m:ctrlPr>
                            <a:rPr lang="zh-CN" altLang="en-US" sz="3200" i="1">
                              <a:latin typeface="Cambria Math" panose="02040503050406030204" pitchFamily="18" charset="0"/>
                            </a:rPr>
                          </m:ctrlPr>
                        </m:naryPr>
                        <m:sub>
                          <m:r>
                            <m:rPr>
                              <m:brk m:alnAt="23"/>
                            </m:rPr>
                            <a:rPr lang="en-US" altLang="zh-CN" sz="3200" i="1">
                              <a:latin typeface="Cambria Math" panose="02040503050406030204" pitchFamily="18" charset="0"/>
                            </a:rPr>
                            <m:t>𝑖</m:t>
                          </m:r>
                        </m:sub>
                        <m:sup>
                          <m:r>
                            <a:rPr lang="en-US" altLang="zh-CN" sz="3200" i="1">
                              <a:latin typeface="Cambria Math" panose="02040503050406030204" pitchFamily="18" charset="0"/>
                            </a:rPr>
                            <m:t>𝑛</m:t>
                          </m:r>
                        </m:sup>
                        <m:e>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h</m:t>
                                      </m:r>
                                    </m:e>
                                    <m:sub>
                                      <m:r>
                                        <a:rPr lang="en-US" altLang="zh-CN" sz="3200" i="1">
                                          <a:latin typeface="Cambria Math" panose="02040503050406030204" pitchFamily="18" charset="0"/>
                                        </a:rPr>
                                        <m:t>𝜃</m:t>
                                      </m:r>
                                    </m:sub>
                                  </m:sSub>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d>
                                            <m:dPr>
                                              <m:ctrlPr>
                                                <a:rPr lang="en-US" altLang="zh-CN" sz="3200" i="1">
                                                  <a:latin typeface="Cambria Math" panose="02040503050406030204" pitchFamily="18" charset="0"/>
                                                </a:rPr>
                                              </m:ctrlPr>
                                            </m:dPr>
                                            <m:e>
                                              <m:r>
                                                <a:rPr lang="en-US" altLang="zh-CN" sz="3200" i="1">
                                                  <a:latin typeface="Cambria Math" panose="02040503050406030204" pitchFamily="18" charset="0"/>
                                                </a:rPr>
                                                <m:t>𝑖</m:t>
                                              </m:r>
                                            </m:e>
                                          </m:d>
                                        </m:sup>
                                      </m:sSup>
                                    </m:e>
                                  </m:d>
                                  <m:r>
                                    <a:rPr lang="en-US" altLang="zh-CN" sz="3200" i="1">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𝑦</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e>
                              </m:d>
                            </m:e>
                            <m:sup>
                              <m:r>
                                <a:rPr lang="en-US" altLang="zh-CN" sz="3200" i="1" smtClean="0">
                                  <a:solidFill>
                                    <a:srgbClr val="FF0000"/>
                                  </a:solidFill>
                                  <a:latin typeface="Cambria Math" panose="02040503050406030204" pitchFamily="18" charset="0"/>
                                </a:rPr>
                                <m:t>2</m:t>
                              </m:r>
                            </m:sup>
                          </m:sSup>
                        </m:e>
                      </m:nary>
                    </m:oMath>
                  </m:oMathPara>
                </a14:m>
                <a:endParaRPr lang="en-US" sz="3200" b="0" dirty="0"/>
              </a:p>
            </p:txBody>
          </p:sp>
        </mc:Choice>
        <mc:Fallback xmlns="">
          <p:sp>
            <p:nvSpPr>
              <p:cNvPr id="35" name="TextBox 34">
                <a:extLst>
                  <a:ext uri="{FF2B5EF4-FFF2-40B4-BE49-F238E27FC236}">
                    <a16:creationId xmlns:a16="http://schemas.microsoft.com/office/drawing/2014/main" id="{D346D8FD-D33F-7D4E-8D90-DD8E318C7D03}"/>
                  </a:ext>
                </a:extLst>
              </p:cNvPr>
              <p:cNvSpPr txBox="1">
                <a:spLocks noRot="1" noChangeAspect="1" noMove="1" noResize="1" noEditPoints="1" noAdjustHandles="1" noChangeArrowheads="1" noChangeShapeType="1" noTextEdit="1"/>
              </p:cNvSpPr>
              <p:nvPr/>
            </p:nvSpPr>
            <p:spPr>
              <a:xfrm>
                <a:off x="1552804" y="3751498"/>
                <a:ext cx="9108260" cy="1344342"/>
              </a:xfrm>
              <a:prstGeom prst="rect">
                <a:avLst/>
              </a:prstGeom>
              <a:blipFill>
                <a:blip r:embed="rId10"/>
                <a:stretch>
                  <a:fillRect t="-118692" b="-1803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Google Shape;450;p102">
                <a:extLst>
                  <a:ext uri="{FF2B5EF4-FFF2-40B4-BE49-F238E27FC236}">
                    <a16:creationId xmlns:a16="http://schemas.microsoft.com/office/drawing/2014/main" id="{7BC77CD0-B6C6-8648-8CEC-93E69646C095}"/>
                  </a:ext>
                </a:extLst>
              </p:cNvPr>
              <p:cNvSpPr txBox="1"/>
              <p:nvPr/>
            </p:nvSpPr>
            <p:spPr>
              <a:xfrm>
                <a:off x="713302" y="3274055"/>
                <a:ext cx="12674198" cy="658885"/>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代入 </a:t>
                </a:r>
                <a14:m>
                  <m:oMath xmlns:m="http://schemas.openxmlformats.org/officeDocument/2006/math">
                    <m:r>
                      <m:rPr>
                        <m:sty m:val="p"/>
                      </m:rPr>
                      <a:rPr lang="en-US" altLang="zh-CN" sz="2400" i="1">
                        <a:latin typeface="Cambria Math" panose="02040503050406030204" pitchFamily="18" charset="0"/>
                        <a:ea typeface="Cambria Math" panose="02040503050406030204" pitchFamily="18" charset="0"/>
                      </a:rPr>
                      <m:t>J</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𝜃</m:t>
                        </m:r>
                      </m:e>
                    </m:d>
                  </m:oMath>
                </a14:m>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求导，结果如下：</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mc:Choice>
        <mc:Fallback xmlns="">
          <p:sp>
            <p:nvSpPr>
              <p:cNvPr id="36" name="Google Shape;450;p102">
                <a:extLst>
                  <a:ext uri="{FF2B5EF4-FFF2-40B4-BE49-F238E27FC236}">
                    <a16:creationId xmlns:a16="http://schemas.microsoft.com/office/drawing/2014/main" id="{7BC77CD0-B6C6-8648-8CEC-93E69646C095}"/>
                  </a:ext>
                </a:extLst>
              </p:cNvPr>
              <p:cNvSpPr txBox="1">
                <a:spLocks noRot="1" noChangeAspect="1" noMove="1" noResize="1" noEditPoints="1" noAdjustHandles="1" noChangeArrowheads="1" noChangeShapeType="1" noTextEdit="1"/>
              </p:cNvSpPr>
              <p:nvPr/>
            </p:nvSpPr>
            <p:spPr>
              <a:xfrm>
                <a:off x="713302" y="3274055"/>
                <a:ext cx="12674198" cy="658885"/>
              </a:xfrm>
              <a:prstGeom prst="rect">
                <a:avLst/>
              </a:prstGeom>
              <a:blipFill>
                <a:blip r:embed="rId11"/>
                <a:stretch>
                  <a:fillRect l="-701" b="-13208"/>
                </a:stretch>
              </a:blipFill>
              <a:ln>
                <a:no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E499ED03-385C-404B-BDE6-C203576EA8E9}"/>
              </a:ext>
            </a:extLst>
          </p:cNvPr>
          <p:cNvSpPr/>
          <p:nvPr/>
        </p:nvSpPr>
        <p:spPr>
          <a:xfrm>
            <a:off x="2276758" y="6483276"/>
            <a:ext cx="7700886" cy="154289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5E180A65-9CFE-814A-83F3-96787686682E}"/>
              </a:ext>
            </a:extLst>
          </p:cNvPr>
          <p:cNvSpPr/>
          <p:nvPr/>
        </p:nvSpPr>
        <p:spPr>
          <a:xfrm>
            <a:off x="4364499" y="6927554"/>
            <a:ext cx="401205" cy="65433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6470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dissolv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dissolv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dissolv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dissolv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dissolve">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3" grpId="0"/>
      <p:bldP spid="34" grpId="0"/>
      <p:bldP spid="35" grpId="0"/>
      <p:bldP spid="36" grpId="0"/>
      <p:bldP spid="37" grpId="0" animBg="1"/>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1026" name="Picture 2" descr="https://img-blog.csdnimg.cn/201904231725049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400" cy="79638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8473" y="3255818"/>
            <a:ext cx="1801091" cy="6650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E7B93C-4229-604E-ACC0-EDBC3A2E04AF}"/>
              </a:ext>
            </a:extLst>
          </p:cNvPr>
          <p:cNvPicPr>
            <a:picLocks noChangeAspect="1"/>
          </p:cNvPicPr>
          <p:nvPr/>
        </p:nvPicPr>
        <p:blipFill>
          <a:blip r:embed="rId4"/>
          <a:stretch>
            <a:fillRect/>
          </a:stretch>
        </p:blipFill>
        <p:spPr>
          <a:xfrm>
            <a:off x="1750034" y="3958936"/>
            <a:ext cx="1272566" cy="932568"/>
          </a:xfrm>
          <a:prstGeom prst="rect">
            <a:avLst/>
          </a:prstGeom>
        </p:spPr>
      </p:pic>
      <p:pic>
        <p:nvPicPr>
          <p:cNvPr id="5" name="Picture 4">
            <a:extLst>
              <a:ext uri="{FF2B5EF4-FFF2-40B4-BE49-F238E27FC236}">
                <a16:creationId xmlns:a16="http://schemas.microsoft.com/office/drawing/2014/main" id="{9DDDA20D-869D-4547-AE80-3A5860C0E11B}"/>
              </a:ext>
            </a:extLst>
          </p:cNvPr>
          <p:cNvPicPr>
            <a:picLocks noChangeAspect="1"/>
          </p:cNvPicPr>
          <p:nvPr/>
        </p:nvPicPr>
        <p:blipFill>
          <a:blip r:embed="rId5"/>
          <a:stretch>
            <a:fillRect/>
          </a:stretch>
        </p:blipFill>
        <p:spPr>
          <a:xfrm>
            <a:off x="5827344" y="4341339"/>
            <a:ext cx="1096112" cy="670285"/>
          </a:xfrm>
          <a:prstGeom prst="rect">
            <a:avLst/>
          </a:prstGeom>
        </p:spPr>
      </p:pic>
      <p:pic>
        <p:nvPicPr>
          <p:cNvPr id="6" name="Picture 5">
            <a:extLst>
              <a:ext uri="{FF2B5EF4-FFF2-40B4-BE49-F238E27FC236}">
                <a16:creationId xmlns:a16="http://schemas.microsoft.com/office/drawing/2014/main" id="{6D6EBA33-816D-F94E-92FA-27AAD4D410E6}"/>
              </a:ext>
            </a:extLst>
          </p:cNvPr>
          <p:cNvPicPr>
            <a:picLocks noChangeAspect="1"/>
          </p:cNvPicPr>
          <p:nvPr/>
        </p:nvPicPr>
        <p:blipFill>
          <a:blip r:embed="rId6"/>
          <a:stretch>
            <a:fillRect/>
          </a:stretch>
        </p:blipFill>
        <p:spPr>
          <a:xfrm>
            <a:off x="6725317" y="222007"/>
            <a:ext cx="1433765" cy="1054587"/>
          </a:xfrm>
          <a:prstGeom prst="rect">
            <a:avLst/>
          </a:prstGeom>
        </p:spPr>
      </p:pic>
    </p:spTree>
    <p:extLst>
      <p:ext uri="{BB962C8B-B14F-4D97-AF65-F5344CB8AC3E}">
        <p14:creationId xmlns:p14="http://schemas.microsoft.com/office/powerpoint/2010/main" val="101964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2050" name="Picture 2" descr="¨è¿éæå¥å¾çæ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463040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ge result for Marvin Min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2237" y="789670"/>
            <a:ext cx="3855914" cy="201609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endCxn id="2058" idx="2"/>
          </p:cNvCxnSpPr>
          <p:nvPr/>
        </p:nvCxnSpPr>
        <p:spPr>
          <a:xfrm flipV="1">
            <a:off x="10145377" y="2805764"/>
            <a:ext cx="2474817" cy="3681300"/>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2062" name="Picture 14" descr="ho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4122" y="1"/>
            <a:ext cx="1431255" cy="18105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endCxn id="2062" idx="1"/>
          </p:cNvCxnSpPr>
          <p:nvPr/>
        </p:nvCxnSpPr>
        <p:spPr>
          <a:xfrm flipV="1">
            <a:off x="6443663" y="905270"/>
            <a:ext cx="2270459" cy="799495"/>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2064" name="Picture 16" descr="mage result for hint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951" y="5398346"/>
            <a:ext cx="4006145" cy="266742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a:cxnSpLocks/>
            <a:endCxn id="2064" idx="0"/>
          </p:cNvCxnSpPr>
          <p:nvPr/>
        </p:nvCxnSpPr>
        <p:spPr>
          <a:xfrm flipH="1">
            <a:off x="2332024" y="2805764"/>
            <a:ext cx="2854339" cy="2592582"/>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2066" name="Picture 18" descr="mage result for yann lecu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086" y="3138750"/>
            <a:ext cx="1758208" cy="179326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a:cxnSpLocks/>
            <a:endCxn id="2066" idx="3"/>
          </p:cNvCxnSpPr>
          <p:nvPr/>
        </p:nvCxnSpPr>
        <p:spPr>
          <a:xfrm flipH="1">
            <a:off x="2044294" y="2414588"/>
            <a:ext cx="2784881" cy="1620792"/>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4EE19329-2F9B-5B4F-83C1-449443F68AE7}"/>
              </a:ext>
            </a:extLst>
          </p:cNvPr>
          <p:cNvPicPr>
            <a:picLocks noChangeAspect="1"/>
          </p:cNvPicPr>
          <p:nvPr/>
        </p:nvPicPr>
        <p:blipFill>
          <a:blip r:embed="rId8"/>
          <a:stretch>
            <a:fillRect/>
          </a:stretch>
        </p:blipFill>
        <p:spPr>
          <a:xfrm>
            <a:off x="4622826" y="5398346"/>
            <a:ext cx="1845858" cy="2667425"/>
          </a:xfrm>
          <a:prstGeom prst="rect">
            <a:avLst/>
          </a:prstGeom>
        </p:spPr>
      </p:pic>
      <p:cxnSp>
        <p:nvCxnSpPr>
          <p:cNvPr id="17" name="Straight Arrow Connector 16">
            <a:extLst>
              <a:ext uri="{FF2B5EF4-FFF2-40B4-BE49-F238E27FC236}">
                <a16:creationId xmlns:a16="http://schemas.microsoft.com/office/drawing/2014/main" id="{5DC1366B-42FD-9C42-87C5-B7B81B0CFF32}"/>
              </a:ext>
            </a:extLst>
          </p:cNvPr>
          <p:cNvCxnSpPr>
            <a:cxnSpLocks/>
            <a:endCxn id="8" idx="0"/>
          </p:cNvCxnSpPr>
          <p:nvPr/>
        </p:nvCxnSpPr>
        <p:spPr>
          <a:xfrm flipH="1">
            <a:off x="5545755" y="2414588"/>
            <a:ext cx="297833" cy="2983758"/>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650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928757" y="3522209"/>
            <a:ext cx="9232743" cy="1900800"/>
          </a:xfrm>
          <a:prstGeom prst="rect">
            <a:avLst/>
          </a:prstGeom>
          <a:noFill/>
          <a:ln>
            <a:noFill/>
          </a:ln>
        </p:spPr>
        <p:txBody>
          <a:bodyPr spcFirstLastPara="1" wrap="square" lIns="91425" tIns="91425" rIns="91425" bIns="91425" anchor="t" anchorCtr="0">
            <a:noAutofit/>
          </a:bodyPr>
          <a:lstStyle/>
          <a:p>
            <a:pPr lvl="0" algn="ctr"/>
            <a:r>
              <a:rPr lang="zh-CN" altLang="en-US" sz="40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深度学习凭什么成为主流</a:t>
            </a:r>
          </a:p>
        </p:txBody>
      </p:sp>
    </p:spTree>
    <p:extLst>
      <p:ext uri="{BB962C8B-B14F-4D97-AF65-F5344CB8AC3E}">
        <p14:creationId xmlns:p14="http://schemas.microsoft.com/office/powerpoint/2010/main" val="34212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9"/>
        <p:cNvGrpSpPr/>
        <p:nvPr/>
      </p:nvGrpSpPr>
      <p:grpSpPr>
        <a:xfrm>
          <a:off x="0" y="0"/>
          <a:ext cx="0" cy="0"/>
          <a:chOff x="0" y="0"/>
          <a:chExt cx="0" cy="0"/>
        </a:xfrm>
      </p:grpSpPr>
      <p:sp>
        <p:nvSpPr>
          <p:cNvPr id="8" name="Google Shape;450;p102">
            <a:extLst>
              <a:ext uri="{FF2B5EF4-FFF2-40B4-BE49-F238E27FC236}">
                <a16:creationId xmlns:a16="http://schemas.microsoft.com/office/drawing/2014/main" id="{951C4E0B-2F3C-1D4B-8238-E20A8118C7A5}"/>
              </a:ext>
            </a:extLst>
          </p:cNvPr>
          <p:cNvSpPr txBox="1"/>
          <p:nvPr/>
        </p:nvSpPr>
        <p:spPr>
          <a:xfrm>
            <a:off x="657755" y="391284"/>
            <a:ext cx="9232743"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1980s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：感知机与特征工程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6" name="Picture 5">
            <a:extLst>
              <a:ext uri="{FF2B5EF4-FFF2-40B4-BE49-F238E27FC236}">
                <a16:creationId xmlns:a16="http://schemas.microsoft.com/office/drawing/2014/main" id="{98F4CBB8-AFAD-284F-8543-14B9EC15D97A}"/>
              </a:ext>
            </a:extLst>
          </p:cNvPr>
          <p:cNvPicPr>
            <a:picLocks noChangeAspect="1"/>
          </p:cNvPicPr>
          <p:nvPr/>
        </p:nvPicPr>
        <p:blipFill>
          <a:blip r:embed="rId3"/>
          <a:stretch>
            <a:fillRect/>
          </a:stretch>
        </p:blipFill>
        <p:spPr>
          <a:xfrm>
            <a:off x="1543357" y="1961371"/>
            <a:ext cx="10156018" cy="5698350"/>
          </a:xfrm>
          <a:prstGeom prst="rect">
            <a:avLst/>
          </a:prstGeom>
        </p:spPr>
      </p:pic>
      <p:sp>
        <p:nvSpPr>
          <p:cNvPr id="10" name="Rectangle 9">
            <a:extLst>
              <a:ext uri="{FF2B5EF4-FFF2-40B4-BE49-F238E27FC236}">
                <a16:creationId xmlns:a16="http://schemas.microsoft.com/office/drawing/2014/main" id="{2F0B96F3-69BC-FF49-87AA-A75703D019F3}"/>
              </a:ext>
            </a:extLst>
          </p:cNvPr>
          <p:cNvSpPr/>
          <p:nvPr/>
        </p:nvSpPr>
        <p:spPr>
          <a:xfrm>
            <a:off x="4329446" y="7838316"/>
            <a:ext cx="5971507" cy="276999"/>
          </a:xfrm>
          <a:prstGeom prst="rect">
            <a:avLst/>
          </a:prstGeom>
        </p:spPr>
        <p:txBody>
          <a:bodyPr wrap="none">
            <a:spAutoFit/>
          </a:bodyPr>
          <a:lstStyle/>
          <a:p>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Jeff</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Dean,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Google</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Brain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Team,</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Building Intelligent Systems with Large Scale Deep Learning</a:t>
            </a:r>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058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9"/>
        <p:cNvGrpSpPr/>
        <p:nvPr/>
      </p:nvGrpSpPr>
      <p:grpSpPr>
        <a:xfrm>
          <a:off x="0" y="0"/>
          <a:ext cx="0" cy="0"/>
          <a:chOff x="0" y="0"/>
          <a:chExt cx="0" cy="0"/>
        </a:xfrm>
      </p:grpSpPr>
      <p:sp>
        <p:nvSpPr>
          <p:cNvPr id="6" name="Google Shape;450;p102">
            <a:extLst>
              <a:ext uri="{FF2B5EF4-FFF2-40B4-BE49-F238E27FC236}">
                <a16:creationId xmlns:a16="http://schemas.microsoft.com/office/drawing/2014/main" id="{8C3D1F97-8E9F-594B-AC41-A0630408574E}"/>
              </a:ext>
            </a:extLst>
          </p:cNvPr>
          <p:cNvSpPr txBox="1"/>
          <p:nvPr/>
        </p:nvSpPr>
        <p:spPr>
          <a:xfrm>
            <a:off x="657755" y="391284"/>
            <a:ext cx="9232743"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1990s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：神经网络在图像和语音领域发力</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5" name="Rectangle 4">
            <a:extLst>
              <a:ext uri="{FF2B5EF4-FFF2-40B4-BE49-F238E27FC236}">
                <a16:creationId xmlns:a16="http://schemas.microsoft.com/office/drawing/2014/main" id="{6C4B4539-EC25-744E-9E93-050A67EEE509}"/>
              </a:ext>
            </a:extLst>
          </p:cNvPr>
          <p:cNvSpPr/>
          <p:nvPr/>
        </p:nvSpPr>
        <p:spPr>
          <a:xfrm>
            <a:off x="4329446" y="7856335"/>
            <a:ext cx="5971507" cy="276999"/>
          </a:xfrm>
          <a:prstGeom prst="rect">
            <a:avLst/>
          </a:prstGeom>
        </p:spPr>
        <p:txBody>
          <a:bodyPr wrap="none">
            <a:spAutoFit/>
          </a:bodyPr>
          <a:lstStyle/>
          <a:p>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Jeff</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Dean,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Google</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Brain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Team,</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Building Intelligent Systems with Large Scale Deep Learning</a:t>
            </a:r>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01834BE9-6F58-A849-9E24-C32DCE22A6E7}"/>
              </a:ext>
            </a:extLst>
          </p:cNvPr>
          <p:cNvGrpSpPr/>
          <p:nvPr/>
        </p:nvGrpSpPr>
        <p:grpSpPr>
          <a:xfrm>
            <a:off x="934930" y="1322985"/>
            <a:ext cx="11221553" cy="6028010"/>
            <a:chOff x="1168953" y="1596986"/>
            <a:chExt cx="10201412" cy="5480009"/>
          </a:xfrm>
        </p:grpSpPr>
        <p:pic>
          <p:nvPicPr>
            <p:cNvPr id="3" name="Picture 2">
              <a:extLst>
                <a:ext uri="{FF2B5EF4-FFF2-40B4-BE49-F238E27FC236}">
                  <a16:creationId xmlns:a16="http://schemas.microsoft.com/office/drawing/2014/main" id="{9E4D227F-DB1B-C542-BB3D-DCF6E55F69BE}"/>
                </a:ext>
              </a:extLst>
            </p:cNvPr>
            <p:cNvPicPr>
              <a:picLocks noChangeAspect="1"/>
            </p:cNvPicPr>
            <p:nvPr/>
          </p:nvPicPr>
          <p:blipFill>
            <a:blip r:embed="rId3"/>
            <a:stretch>
              <a:fillRect/>
            </a:stretch>
          </p:blipFill>
          <p:spPr>
            <a:xfrm>
              <a:off x="1879237" y="1975338"/>
              <a:ext cx="9067437" cy="5101657"/>
            </a:xfrm>
            <a:prstGeom prst="rect">
              <a:avLst/>
            </a:prstGeom>
          </p:spPr>
        </p:pic>
        <p:pic>
          <p:nvPicPr>
            <p:cNvPr id="4" name="图片 3">
              <a:extLst>
                <a:ext uri="{FF2B5EF4-FFF2-40B4-BE49-F238E27FC236}">
                  <a16:creationId xmlns:a16="http://schemas.microsoft.com/office/drawing/2014/main" id="{6357B5B5-B2C3-2940-9FB0-3ECF3BEF167A}"/>
                </a:ext>
              </a:extLst>
            </p:cNvPr>
            <p:cNvPicPr>
              <a:picLocks noChangeAspect="1"/>
            </p:cNvPicPr>
            <p:nvPr/>
          </p:nvPicPr>
          <p:blipFill>
            <a:blip r:embed="rId4"/>
            <a:stretch>
              <a:fillRect/>
            </a:stretch>
          </p:blipFill>
          <p:spPr>
            <a:xfrm>
              <a:off x="1168953" y="1596986"/>
              <a:ext cx="10201412" cy="568852"/>
            </a:xfrm>
            <a:prstGeom prst="rect">
              <a:avLst/>
            </a:prstGeom>
          </p:spPr>
        </p:pic>
      </p:grpSp>
    </p:spTree>
    <p:extLst>
      <p:ext uri="{BB962C8B-B14F-4D97-AF65-F5344CB8AC3E}">
        <p14:creationId xmlns:p14="http://schemas.microsoft.com/office/powerpoint/2010/main" val="4277396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caicloud</Template>
  <TotalTime>11813</TotalTime>
  <Words>1799</Words>
  <Application>Microsoft Macintosh PowerPoint</Application>
  <PresentationFormat>Custom</PresentationFormat>
  <Paragraphs>225</Paragraphs>
  <Slides>42</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Microsoft YaHei</vt:lpstr>
      <vt:lpstr>Arial</vt:lpstr>
      <vt:lpstr>Calibri</vt:lpstr>
      <vt:lpstr>Cambria Math</vt:lpstr>
      <vt:lpstr>Google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Peng Jingtian</cp:lastModifiedBy>
  <cp:revision>404</cp:revision>
  <dcterms:modified xsi:type="dcterms:W3CDTF">2019-08-24T14:07:42Z</dcterms:modified>
</cp:coreProperties>
</file>